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notesMasterIdLst>
    <p:notesMasterId r:id="rId83"/>
  </p:notesMasterIdLst>
  <p:sldIdLst>
    <p:sldId id="545" r:id="rId3"/>
    <p:sldId id="546" r:id="rId4"/>
    <p:sldId id="908" r:id="rId5"/>
    <p:sldId id="440" r:id="rId6"/>
    <p:sldId id="879" r:id="rId7"/>
    <p:sldId id="547" r:id="rId8"/>
    <p:sldId id="812" r:id="rId9"/>
    <p:sldId id="441" r:id="rId10"/>
    <p:sldId id="540" r:id="rId11"/>
    <p:sldId id="878" r:id="rId12"/>
    <p:sldId id="876" r:id="rId13"/>
    <p:sldId id="877" r:id="rId14"/>
    <p:sldId id="838" r:id="rId15"/>
    <p:sldId id="839" r:id="rId16"/>
    <p:sldId id="497" r:id="rId17"/>
    <p:sldId id="551" r:id="rId18"/>
    <p:sldId id="493" r:id="rId19"/>
    <p:sldId id="494" r:id="rId20"/>
    <p:sldId id="548" r:id="rId21"/>
    <p:sldId id="549" r:id="rId22"/>
    <p:sldId id="498" r:id="rId23"/>
    <p:sldId id="499" r:id="rId24"/>
    <p:sldId id="500" r:id="rId25"/>
    <p:sldId id="501" r:id="rId26"/>
    <p:sldId id="504" r:id="rId27"/>
    <p:sldId id="502" r:id="rId28"/>
    <p:sldId id="904" r:id="rId29"/>
    <p:sldId id="905" r:id="rId30"/>
    <p:sldId id="906" r:id="rId31"/>
    <p:sldId id="907" r:id="rId32"/>
    <p:sldId id="503" r:id="rId33"/>
    <p:sldId id="505" r:id="rId34"/>
    <p:sldId id="506" r:id="rId35"/>
    <p:sldId id="507" r:id="rId36"/>
    <p:sldId id="508" r:id="rId37"/>
    <p:sldId id="509" r:id="rId38"/>
    <p:sldId id="901" r:id="rId39"/>
    <p:sldId id="902" r:id="rId40"/>
    <p:sldId id="903" r:id="rId41"/>
    <p:sldId id="550" r:id="rId42"/>
    <p:sldId id="495" r:id="rId43"/>
    <p:sldId id="510" r:id="rId44"/>
    <p:sldId id="897" r:id="rId45"/>
    <p:sldId id="898" r:id="rId46"/>
    <p:sldId id="899" r:id="rId47"/>
    <p:sldId id="900" r:id="rId48"/>
    <p:sldId id="515" r:id="rId49"/>
    <p:sldId id="516" r:id="rId50"/>
    <p:sldId id="511" r:id="rId51"/>
    <p:sldId id="513" r:id="rId52"/>
    <p:sldId id="526" r:id="rId53"/>
    <p:sldId id="512" r:id="rId54"/>
    <p:sldId id="893" r:id="rId55"/>
    <p:sldId id="894" r:id="rId56"/>
    <p:sldId id="895" r:id="rId57"/>
    <p:sldId id="896" r:id="rId58"/>
    <p:sldId id="522" r:id="rId59"/>
    <p:sldId id="888" r:id="rId60"/>
    <p:sldId id="520" r:id="rId61"/>
    <p:sldId id="521" r:id="rId62"/>
    <p:sldId id="523" r:id="rId63"/>
    <p:sldId id="886" r:id="rId64"/>
    <p:sldId id="887" r:id="rId65"/>
    <p:sldId id="889" r:id="rId66"/>
    <p:sldId id="890" r:id="rId67"/>
    <p:sldId id="891" r:id="rId68"/>
    <p:sldId id="892" r:id="rId69"/>
    <p:sldId id="487" r:id="rId70"/>
    <p:sldId id="488" r:id="rId71"/>
    <p:sldId id="482" r:id="rId72"/>
    <p:sldId id="485" r:id="rId73"/>
    <p:sldId id="483" r:id="rId74"/>
    <p:sldId id="484" r:id="rId75"/>
    <p:sldId id="517" r:id="rId76"/>
    <p:sldId id="880" r:id="rId77"/>
    <p:sldId id="882" r:id="rId78"/>
    <p:sldId id="883" r:id="rId79"/>
    <p:sldId id="518" r:id="rId80"/>
    <p:sldId id="884" r:id="rId81"/>
    <p:sldId id="885" r:id="rId8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8" autoAdjust="0"/>
    <p:restoredTop sz="91094" autoAdjust="0"/>
  </p:normalViewPr>
  <p:slideViewPr>
    <p:cSldViewPr snapToGrid="0">
      <p:cViewPr varScale="1">
        <p:scale>
          <a:sx n="104" d="100"/>
          <a:sy n="104" d="100"/>
        </p:scale>
        <p:origin x="12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D36FC-58C4-4BF5-8423-5F05BF40EEFF}" type="datetimeFigureOut">
              <a:rPr kumimoji="1" lang="ja-JP" altLang="en-US" smtClean="0"/>
              <a:t>2021/8/6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7273F-B0D1-4D50-9EA6-6389C4CE24CC}" type="slidenum">
              <a:rPr kumimoji="1" lang="ja-JP" altLang="en-US" smtClean="0"/>
              <a:t>‹#›</a:t>
            </a:fld>
            <a:endParaRPr kumimoji="1" lang="ja-JP" altLang="en-US"/>
          </a:p>
        </p:txBody>
      </p:sp>
    </p:spTree>
    <p:extLst>
      <p:ext uri="{BB962C8B-B14F-4D97-AF65-F5344CB8AC3E}">
        <p14:creationId xmlns:p14="http://schemas.microsoft.com/office/powerpoint/2010/main" val="1854989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a:t>
            </a:fld>
            <a:endParaRPr kumimoji="1" lang="ja-JP" altLang="en-US"/>
          </a:p>
        </p:txBody>
      </p:sp>
    </p:spTree>
    <p:extLst>
      <p:ext uri="{BB962C8B-B14F-4D97-AF65-F5344CB8AC3E}">
        <p14:creationId xmlns:p14="http://schemas.microsoft.com/office/powerpoint/2010/main" val="253002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27273F-B0D1-4D50-9EA6-6389C4CE24CC}" type="slidenum">
              <a:rPr kumimoji="1" lang="ja-JP" altLang="en-US" smtClean="0"/>
              <a:t>16</a:t>
            </a:fld>
            <a:endParaRPr kumimoji="1" lang="ja-JP" altLang="en-US"/>
          </a:p>
        </p:txBody>
      </p:sp>
    </p:spTree>
    <p:extLst>
      <p:ext uri="{BB962C8B-B14F-4D97-AF65-F5344CB8AC3E}">
        <p14:creationId xmlns:p14="http://schemas.microsoft.com/office/powerpoint/2010/main" val="210911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17</a:t>
            </a:fld>
            <a:endParaRPr kumimoji="1" lang="ja-JP" altLang="en-US"/>
          </a:p>
        </p:txBody>
      </p:sp>
    </p:spTree>
    <p:extLst>
      <p:ext uri="{BB962C8B-B14F-4D97-AF65-F5344CB8AC3E}">
        <p14:creationId xmlns:p14="http://schemas.microsoft.com/office/powerpoint/2010/main" val="203029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18</a:t>
            </a:fld>
            <a:endParaRPr kumimoji="1" lang="ja-JP" altLang="en-US"/>
          </a:p>
        </p:txBody>
      </p:sp>
    </p:spTree>
    <p:extLst>
      <p:ext uri="{BB962C8B-B14F-4D97-AF65-F5344CB8AC3E}">
        <p14:creationId xmlns:p14="http://schemas.microsoft.com/office/powerpoint/2010/main" val="348261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21</a:t>
            </a:fld>
            <a:endParaRPr kumimoji="1" lang="ja-JP" altLang="en-US"/>
          </a:p>
        </p:txBody>
      </p:sp>
    </p:spTree>
    <p:extLst>
      <p:ext uri="{BB962C8B-B14F-4D97-AF65-F5344CB8AC3E}">
        <p14:creationId xmlns:p14="http://schemas.microsoft.com/office/powerpoint/2010/main" val="208881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22</a:t>
            </a:fld>
            <a:endParaRPr kumimoji="1" lang="ja-JP" altLang="en-US"/>
          </a:p>
        </p:txBody>
      </p:sp>
    </p:spTree>
    <p:extLst>
      <p:ext uri="{BB962C8B-B14F-4D97-AF65-F5344CB8AC3E}">
        <p14:creationId xmlns:p14="http://schemas.microsoft.com/office/powerpoint/2010/main" val="282885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23</a:t>
            </a:fld>
            <a:endParaRPr kumimoji="1" lang="ja-JP" altLang="en-US"/>
          </a:p>
        </p:txBody>
      </p:sp>
    </p:spTree>
    <p:extLst>
      <p:ext uri="{BB962C8B-B14F-4D97-AF65-F5344CB8AC3E}">
        <p14:creationId xmlns:p14="http://schemas.microsoft.com/office/powerpoint/2010/main" val="173915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27273F-B0D1-4D50-9EA6-6389C4CE24CC}" type="slidenum">
              <a:rPr kumimoji="1" lang="ja-JP" altLang="en-US" smtClean="0"/>
              <a:t>24</a:t>
            </a:fld>
            <a:endParaRPr kumimoji="1" lang="ja-JP" altLang="en-US"/>
          </a:p>
        </p:txBody>
      </p:sp>
    </p:spTree>
    <p:extLst>
      <p:ext uri="{BB962C8B-B14F-4D97-AF65-F5344CB8AC3E}">
        <p14:creationId xmlns:p14="http://schemas.microsoft.com/office/powerpoint/2010/main" val="221902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25</a:t>
            </a:fld>
            <a:endParaRPr kumimoji="1" lang="ja-JP" altLang="en-US"/>
          </a:p>
        </p:txBody>
      </p:sp>
    </p:spTree>
    <p:extLst>
      <p:ext uri="{BB962C8B-B14F-4D97-AF65-F5344CB8AC3E}">
        <p14:creationId xmlns:p14="http://schemas.microsoft.com/office/powerpoint/2010/main" val="30270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26</a:t>
            </a:fld>
            <a:endParaRPr kumimoji="1" lang="ja-JP" altLang="en-US"/>
          </a:p>
        </p:txBody>
      </p:sp>
    </p:spTree>
    <p:extLst>
      <p:ext uri="{BB962C8B-B14F-4D97-AF65-F5344CB8AC3E}">
        <p14:creationId xmlns:p14="http://schemas.microsoft.com/office/powerpoint/2010/main" val="1872344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27</a:t>
            </a:fld>
            <a:endParaRPr kumimoji="1" lang="ja-JP" altLang="en-US"/>
          </a:p>
        </p:txBody>
      </p:sp>
    </p:spTree>
    <p:extLst>
      <p:ext uri="{BB962C8B-B14F-4D97-AF65-F5344CB8AC3E}">
        <p14:creationId xmlns:p14="http://schemas.microsoft.com/office/powerpoint/2010/main" val="374984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p>
            <a:fld id="{492E5789-E42C-40A1-89BB-7D1741EC44C1}" type="slidenum">
              <a:rPr lang="en-US" altLang="ja-JP" smtClean="0"/>
              <a:pPr/>
              <a:t>7</a:t>
            </a:fld>
            <a:endParaRPr lang="en-US" altLang="ja-JP"/>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266605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28</a:t>
            </a:fld>
            <a:endParaRPr kumimoji="1" lang="ja-JP" altLang="en-US"/>
          </a:p>
        </p:txBody>
      </p:sp>
    </p:spTree>
    <p:extLst>
      <p:ext uri="{BB962C8B-B14F-4D97-AF65-F5344CB8AC3E}">
        <p14:creationId xmlns:p14="http://schemas.microsoft.com/office/powerpoint/2010/main" val="41793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29</a:t>
            </a:fld>
            <a:endParaRPr kumimoji="1" lang="ja-JP" altLang="en-US"/>
          </a:p>
        </p:txBody>
      </p:sp>
    </p:spTree>
    <p:extLst>
      <p:ext uri="{BB962C8B-B14F-4D97-AF65-F5344CB8AC3E}">
        <p14:creationId xmlns:p14="http://schemas.microsoft.com/office/powerpoint/2010/main" val="2949461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30</a:t>
            </a:fld>
            <a:endParaRPr kumimoji="1" lang="ja-JP" altLang="en-US"/>
          </a:p>
        </p:txBody>
      </p:sp>
    </p:spTree>
    <p:extLst>
      <p:ext uri="{BB962C8B-B14F-4D97-AF65-F5344CB8AC3E}">
        <p14:creationId xmlns:p14="http://schemas.microsoft.com/office/powerpoint/2010/main" val="309019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31</a:t>
            </a:fld>
            <a:endParaRPr kumimoji="1" lang="ja-JP" altLang="en-US"/>
          </a:p>
        </p:txBody>
      </p:sp>
    </p:spTree>
    <p:extLst>
      <p:ext uri="{BB962C8B-B14F-4D97-AF65-F5344CB8AC3E}">
        <p14:creationId xmlns:p14="http://schemas.microsoft.com/office/powerpoint/2010/main" val="3728651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32</a:t>
            </a:fld>
            <a:endParaRPr kumimoji="1" lang="ja-JP" altLang="en-US"/>
          </a:p>
        </p:txBody>
      </p:sp>
    </p:spTree>
    <p:extLst>
      <p:ext uri="{BB962C8B-B14F-4D97-AF65-F5344CB8AC3E}">
        <p14:creationId xmlns:p14="http://schemas.microsoft.com/office/powerpoint/2010/main" val="112926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33</a:t>
            </a:fld>
            <a:endParaRPr kumimoji="1" lang="ja-JP" altLang="en-US"/>
          </a:p>
        </p:txBody>
      </p:sp>
    </p:spTree>
    <p:extLst>
      <p:ext uri="{BB962C8B-B14F-4D97-AF65-F5344CB8AC3E}">
        <p14:creationId xmlns:p14="http://schemas.microsoft.com/office/powerpoint/2010/main" val="3632978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34</a:t>
            </a:fld>
            <a:endParaRPr kumimoji="1" lang="ja-JP" altLang="en-US"/>
          </a:p>
        </p:txBody>
      </p:sp>
    </p:spTree>
    <p:extLst>
      <p:ext uri="{BB962C8B-B14F-4D97-AF65-F5344CB8AC3E}">
        <p14:creationId xmlns:p14="http://schemas.microsoft.com/office/powerpoint/2010/main" val="2918870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35</a:t>
            </a:fld>
            <a:endParaRPr kumimoji="1" lang="ja-JP" altLang="en-US"/>
          </a:p>
        </p:txBody>
      </p:sp>
    </p:spTree>
    <p:extLst>
      <p:ext uri="{BB962C8B-B14F-4D97-AF65-F5344CB8AC3E}">
        <p14:creationId xmlns:p14="http://schemas.microsoft.com/office/powerpoint/2010/main" val="781057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36</a:t>
            </a:fld>
            <a:endParaRPr kumimoji="1" lang="ja-JP" altLang="en-US"/>
          </a:p>
        </p:txBody>
      </p:sp>
    </p:spTree>
    <p:extLst>
      <p:ext uri="{BB962C8B-B14F-4D97-AF65-F5344CB8AC3E}">
        <p14:creationId xmlns:p14="http://schemas.microsoft.com/office/powerpoint/2010/main" val="306944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37</a:t>
            </a:fld>
            <a:endParaRPr kumimoji="1" lang="ja-JP" altLang="en-US"/>
          </a:p>
        </p:txBody>
      </p:sp>
    </p:spTree>
    <p:extLst>
      <p:ext uri="{BB962C8B-B14F-4D97-AF65-F5344CB8AC3E}">
        <p14:creationId xmlns:p14="http://schemas.microsoft.com/office/powerpoint/2010/main" val="181520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8</a:t>
            </a:fld>
            <a:endParaRPr kumimoji="1" lang="ja-JP" altLang="en-US"/>
          </a:p>
        </p:txBody>
      </p:sp>
    </p:spTree>
    <p:extLst>
      <p:ext uri="{BB962C8B-B14F-4D97-AF65-F5344CB8AC3E}">
        <p14:creationId xmlns:p14="http://schemas.microsoft.com/office/powerpoint/2010/main" val="2410620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38</a:t>
            </a:fld>
            <a:endParaRPr kumimoji="1" lang="ja-JP" altLang="en-US"/>
          </a:p>
        </p:txBody>
      </p:sp>
    </p:spTree>
    <p:extLst>
      <p:ext uri="{BB962C8B-B14F-4D97-AF65-F5344CB8AC3E}">
        <p14:creationId xmlns:p14="http://schemas.microsoft.com/office/powerpoint/2010/main" val="1590160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39</a:t>
            </a:fld>
            <a:endParaRPr kumimoji="1" lang="ja-JP" altLang="en-US"/>
          </a:p>
        </p:txBody>
      </p:sp>
    </p:spTree>
    <p:extLst>
      <p:ext uri="{BB962C8B-B14F-4D97-AF65-F5344CB8AC3E}">
        <p14:creationId xmlns:p14="http://schemas.microsoft.com/office/powerpoint/2010/main" val="1255762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41</a:t>
            </a:fld>
            <a:endParaRPr kumimoji="1" lang="ja-JP" altLang="en-US"/>
          </a:p>
        </p:txBody>
      </p:sp>
    </p:spTree>
    <p:extLst>
      <p:ext uri="{BB962C8B-B14F-4D97-AF65-F5344CB8AC3E}">
        <p14:creationId xmlns:p14="http://schemas.microsoft.com/office/powerpoint/2010/main" val="93193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42</a:t>
            </a:fld>
            <a:endParaRPr kumimoji="1" lang="ja-JP" altLang="en-US"/>
          </a:p>
        </p:txBody>
      </p:sp>
    </p:spTree>
    <p:extLst>
      <p:ext uri="{BB962C8B-B14F-4D97-AF65-F5344CB8AC3E}">
        <p14:creationId xmlns:p14="http://schemas.microsoft.com/office/powerpoint/2010/main" val="1591313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43</a:t>
            </a:fld>
            <a:endParaRPr kumimoji="1" lang="ja-JP" altLang="en-US"/>
          </a:p>
        </p:txBody>
      </p:sp>
    </p:spTree>
    <p:extLst>
      <p:ext uri="{BB962C8B-B14F-4D97-AF65-F5344CB8AC3E}">
        <p14:creationId xmlns:p14="http://schemas.microsoft.com/office/powerpoint/2010/main" val="141167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44</a:t>
            </a:fld>
            <a:endParaRPr kumimoji="1" lang="ja-JP" altLang="en-US"/>
          </a:p>
        </p:txBody>
      </p:sp>
    </p:spTree>
    <p:extLst>
      <p:ext uri="{BB962C8B-B14F-4D97-AF65-F5344CB8AC3E}">
        <p14:creationId xmlns:p14="http://schemas.microsoft.com/office/powerpoint/2010/main" val="1219315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45</a:t>
            </a:fld>
            <a:endParaRPr kumimoji="1" lang="ja-JP" altLang="en-US"/>
          </a:p>
        </p:txBody>
      </p:sp>
    </p:spTree>
    <p:extLst>
      <p:ext uri="{BB962C8B-B14F-4D97-AF65-F5344CB8AC3E}">
        <p14:creationId xmlns:p14="http://schemas.microsoft.com/office/powerpoint/2010/main" val="1983556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46</a:t>
            </a:fld>
            <a:endParaRPr kumimoji="1" lang="ja-JP" altLang="en-US"/>
          </a:p>
        </p:txBody>
      </p:sp>
    </p:spTree>
    <p:extLst>
      <p:ext uri="{BB962C8B-B14F-4D97-AF65-F5344CB8AC3E}">
        <p14:creationId xmlns:p14="http://schemas.microsoft.com/office/powerpoint/2010/main" val="252645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47</a:t>
            </a:fld>
            <a:endParaRPr kumimoji="1" lang="ja-JP" altLang="en-US"/>
          </a:p>
        </p:txBody>
      </p:sp>
    </p:spTree>
    <p:extLst>
      <p:ext uri="{BB962C8B-B14F-4D97-AF65-F5344CB8AC3E}">
        <p14:creationId xmlns:p14="http://schemas.microsoft.com/office/powerpoint/2010/main" val="1788900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48</a:t>
            </a:fld>
            <a:endParaRPr kumimoji="1" lang="ja-JP" altLang="en-US"/>
          </a:p>
        </p:txBody>
      </p:sp>
    </p:spTree>
    <p:extLst>
      <p:ext uri="{BB962C8B-B14F-4D97-AF65-F5344CB8AC3E}">
        <p14:creationId xmlns:p14="http://schemas.microsoft.com/office/powerpoint/2010/main" val="358261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9</a:t>
            </a:fld>
            <a:endParaRPr kumimoji="1" lang="ja-JP" altLang="en-US"/>
          </a:p>
        </p:txBody>
      </p:sp>
    </p:spTree>
    <p:extLst>
      <p:ext uri="{BB962C8B-B14F-4D97-AF65-F5344CB8AC3E}">
        <p14:creationId xmlns:p14="http://schemas.microsoft.com/office/powerpoint/2010/main" val="1362124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49</a:t>
            </a:fld>
            <a:endParaRPr kumimoji="1" lang="ja-JP" altLang="en-US"/>
          </a:p>
        </p:txBody>
      </p:sp>
    </p:spTree>
    <p:extLst>
      <p:ext uri="{BB962C8B-B14F-4D97-AF65-F5344CB8AC3E}">
        <p14:creationId xmlns:p14="http://schemas.microsoft.com/office/powerpoint/2010/main" val="2759855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27273F-B0D1-4D50-9EA6-6389C4CE24CC}" type="slidenum">
              <a:rPr kumimoji="1" lang="ja-JP" altLang="en-US" smtClean="0"/>
              <a:t>51</a:t>
            </a:fld>
            <a:endParaRPr kumimoji="1" lang="ja-JP" altLang="en-US"/>
          </a:p>
        </p:txBody>
      </p:sp>
    </p:spTree>
    <p:extLst>
      <p:ext uri="{BB962C8B-B14F-4D97-AF65-F5344CB8AC3E}">
        <p14:creationId xmlns:p14="http://schemas.microsoft.com/office/powerpoint/2010/main" val="876189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52</a:t>
            </a:fld>
            <a:endParaRPr kumimoji="1" lang="ja-JP" altLang="en-US"/>
          </a:p>
        </p:txBody>
      </p:sp>
    </p:spTree>
    <p:extLst>
      <p:ext uri="{BB962C8B-B14F-4D97-AF65-F5344CB8AC3E}">
        <p14:creationId xmlns:p14="http://schemas.microsoft.com/office/powerpoint/2010/main" val="2189210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53</a:t>
            </a:fld>
            <a:endParaRPr kumimoji="1" lang="ja-JP" altLang="en-US"/>
          </a:p>
        </p:txBody>
      </p:sp>
    </p:spTree>
    <p:extLst>
      <p:ext uri="{BB962C8B-B14F-4D97-AF65-F5344CB8AC3E}">
        <p14:creationId xmlns:p14="http://schemas.microsoft.com/office/powerpoint/2010/main" val="1039366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54</a:t>
            </a:fld>
            <a:endParaRPr kumimoji="1" lang="ja-JP" altLang="en-US"/>
          </a:p>
        </p:txBody>
      </p:sp>
    </p:spTree>
    <p:extLst>
      <p:ext uri="{BB962C8B-B14F-4D97-AF65-F5344CB8AC3E}">
        <p14:creationId xmlns:p14="http://schemas.microsoft.com/office/powerpoint/2010/main" val="3509227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55</a:t>
            </a:fld>
            <a:endParaRPr kumimoji="1" lang="ja-JP" altLang="en-US"/>
          </a:p>
        </p:txBody>
      </p:sp>
    </p:spTree>
    <p:extLst>
      <p:ext uri="{BB962C8B-B14F-4D97-AF65-F5344CB8AC3E}">
        <p14:creationId xmlns:p14="http://schemas.microsoft.com/office/powerpoint/2010/main" val="2135788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56</a:t>
            </a:fld>
            <a:endParaRPr kumimoji="1" lang="ja-JP" altLang="en-US"/>
          </a:p>
        </p:txBody>
      </p:sp>
    </p:spTree>
    <p:extLst>
      <p:ext uri="{BB962C8B-B14F-4D97-AF65-F5344CB8AC3E}">
        <p14:creationId xmlns:p14="http://schemas.microsoft.com/office/powerpoint/2010/main" val="1435989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57</a:t>
            </a:fld>
            <a:endParaRPr kumimoji="1" lang="ja-JP" altLang="en-US"/>
          </a:p>
        </p:txBody>
      </p:sp>
    </p:spTree>
    <p:extLst>
      <p:ext uri="{BB962C8B-B14F-4D97-AF65-F5344CB8AC3E}">
        <p14:creationId xmlns:p14="http://schemas.microsoft.com/office/powerpoint/2010/main" val="91917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58</a:t>
            </a:fld>
            <a:endParaRPr kumimoji="1" lang="ja-JP" altLang="en-US"/>
          </a:p>
        </p:txBody>
      </p:sp>
    </p:spTree>
    <p:extLst>
      <p:ext uri="{BB962C8B-B14F-4D97-AF65-F5344CB8AC3E}">
        <p14:creationId xmlns:p14="http://schemas.microsoft.com/office/powerpoint/2010/main" val="3183059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59</a:t>
            </a:fld>
            <a:endParaRPr kumimoji="1" lang="ja-JP" altLang="en-US"/>
          </a:p>
        </p:txBody>
      </p:sp>
    </p:spTree>
    <p:extLst>
      <p:ext uri="{BB962C8B-B14F-4D97-AF65-F5344CB8AC3E}">
        <p14:creationId xmlns:p14="http://schemas.microsoft.com/office/powerpoint/2010/main" val="232651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fld id="{4AF16820-71CC-4099-AD91-DDA6C35B9288}" type="slidenum">
              <a:rPr kumimoji="1" lang="en-US" altLang="ja-JP" sz="1200" b="0" i="0" u="none" strike="noStrike" kern="1200" cap="none" spc="0" normalizeH="0" baseline="0" noProof="0" smtClean="0">
                <a:ln>
                  <a:noFill/>
                </a:ln>
                <a:solidFill>
                  <a:srgbClr val="000000"/>
                </a:solidFill>
                <a:effectLst/>
                <a:uLnTx/>
                <a:uFillTx/>
                <a:latin typeface="Arial Black" pitchFamily="34" charset="0"/>
                <a:ea typeface="ＭＳ ゴシック" pitchFamily="49" charset="-128"/>
                <a:cs typeface="+mn-cs"/>
              </a:rPr>
              <a:pPr marL="0" marR="0" lvl="0" indent="0" algn="r" defTabSz="914400" rtl="0" eaLnBrk="1" fontAlgn="base" latinLnBrk="0" hangingPunct="1">
                <a:lnSpc>
                  <a:spcPct val="90000"/>
                </a:lnSpc>
                <a:spcBef>
                  <a:spcPct val="2000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Black" pitchFamily="34" charset="0"/>
              <a:ea typeface="ＭＳ ゴシック" pitchFamily="49" charset="-128"/>
              <a:cs typeface="+mn-cs"/>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2247283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60</a:t>
            </a:fld>
            <a:endParaRPr kumimoji="1" lang="ja-JP" altLang="en-US"/>
          </a:p>
        </p:txBody>
      </p:sp>
    </p:spTree>
    <p:extLst>
      <p:ext uri="{BB962C8B-B14F-4D97-AF65-F5344CB8AC3E}">
        <p14:creationId xmlns:p14="http://schemas.microsoft.com/office/powerpoint/2010/main" val="2669369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61</a:t>
            </a:fld>
            <a:endParaRPr kumimoji="1" lang="ja-JP" altLang="en-US"/>
          </a:p>
        </p:txBody>
      </p:sp>
    </p:spTree>
    <p:extLst>
      <p:ext uri="{BB962C8B-B14F-4D97-AF65-F5344CB8AC3E}">
        <p14:creationId xmlns:p14="http://schemas.microsoft.com/office/powerpoint/2010/main" val="1288100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62</a:t>
            </a:fld>
            <a:endParaRPr kumimoji="1" lang="ja-JP" altLang="en-US"/>
          </a:p>
        </p:txBody>
      </p:sp>
    </p:spTree>
    <p:extLst>
      <p:ext uri="{BB962C8B-B14F-4D97-AF65-F5344CB8AC3E}">
        <p14:creationId xmlns:p14="http://schemas.microsoft.com/office/powerpoint/2010/main" val="326588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63</a:t>
            </a:fld>
            <a:endParaRPr kumimoji="1" lang="ja-JP" altLang="en-US"/>
          </a:p>
        </p:txBody>
      </p:sp>
    </p:spTree>
    <p:extLst>
      <p:ext uri="{BB962C8B-B14F-4D97-AF65-F5344CB8AC3E}">
        <p14:creationId xmlns:p14="http://schemas.microsoft.com/office/powerpoint/2010/main" val="3114352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64</a:t>
            </a:fld>
            <a:endParaRPr kumimoji="1" lang="ja-JP" altLang="en-US"/>
          </a:p>
        </p:txBody>
      </p:sp>
    </p:spTree>
    <p:extLst>
      <p:ext uri="{BB962C8B-B14F-4D97-AF65-F5344CB8AC3E}">
        <p14:creationId xmlns:p14="http://schemas.microsoft.com/office/powerpoint/2010/main" val="20288132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65</a:t>
            </a:fld>
            <a:endParaRPr kumimoji="1" lang="ja-JP" altLang="en-US"/>
          </a:p>
        </p:txBody>
      </p:sp>
    </p:spTree>
    <p:extLst>
      <p:ext uri="{BB962C8B-B14F-4D97-AF65-F5344CB8AC3E}">
        <p14:creationId xmlns:p14="http://schemas.microsoft.com/office/powerpoint/2010/main" val="313841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66</a:t>
            </a:fld>
            <a:endParaRPr kumimoji="1" lang="ja-JP" altLang="en-US"/>
          </a:p>
        </p:txBody>
      </p:sp>
    </p:spTree>
    <p:extLst>
      <p:ext uri="{BB962C8B-B14F-4D97-AF65-F5344CB8AC3E}">
        <p14:creationId xmlns:p14="http://schemas.microsoft.com/office/powerpoint/2010/main" val="2635358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67</a:t>
            </a:fld>
            <a:endParaRPr kumimoji="1" lang="ja-JP" altLang="en-US"/>
          </a:p>
        </p:txBody>
      </p:sp>
    </p:spTree>
    <p:extLst>
      <p:ext uri="{BB962C8B-B14F-4D97-AF65-F5344CB8AC3E}">
        <p14:creationId xmlns:p14="http://schemas.microsoft.com/office/powerpoint/2010/main" val="2833228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68</a:t>
            </a:fld>
            <a:endParaRPr kumimoji="1" lang="ja-JP" altLang="en-US"/>
          </a:p>
        </p:txBody>
      </p:sp>
    </p:spTree>
    <p:extLst>
      <p:ext uri="{BB962C8B-B14F-4D97-AF65-F5344CB8AC3E}">
        <p14:creationId xmlns:p14="http://schemas.microsoft.com/office/powerpoint/2010/main" val="2942472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69</a:t>
            </a:fld>
            <a:endParaRPr kumimoji="1" lang="ja-JP" altLang="en-US"/>
          </a:p>
        </p:txBody>
      </p:sp>
    </p:spTree>
    <p:extLst>
      <p:ext uri="{BB962C8B-B14F-4D97-AF65-F5344CB8AC3E}">
        <p14:creationId xmlns:p14="http://schemas.microsoft.com/office/powerpoint/2010/main" val="405074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fld id="{0F377F4F-869D-4589-8C8A-B63F22371CA7}" type="slidenum">
              <a:rPr kumimoji="1" lang="en-US" altLang="ja-JP" sz="1200" b="0" i="0" u="none" strike="noStrike" kern="1200" cap="none" spc="0" normalizeH="0" baseline="0" noProof="0" smtClean="0">
                <a:ln>
                  <a:noFill/>
                </a:ln>
                <a:solidFill>
                  <a:srgbClr val="000000"/>
                </a:solidFill>
                <a:effectLst/>
                <a:uLnTx/>
                <a:uFillTx/>
                <a:latin typeface="Arial Black" pitchFamily="34" charset="0"/>
                <a:ea typeface="ＭＳ ゴシック" pitchFamily="49" charset="-128"/>
                <a:cs typeface="+mn-cs"/>
              </a:rPr>
              <a:pPr marL="0" marR="0" lvl="0" indent="0" algn="r" defTabSz="914400" rtl="0" eaLnBrk="1" fontAlgn="base" latinLnBrk="0" hangingPunct="1">
                <a:lnSpc>
                  <a:spcPct val="90000"/>
                </a:lnSpc>
                <a:spcBef>
                  <a:spcPct val="2000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Black" pitchFamily="34" charset="0"/>
              <a:ea typeface="ＭＳ ゴシック" pitchFamily="49" charset="-128"/>
              <a:cs typeface="+mn-cs"/>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ja-JP"/>
          </a:p>
        </p:txBody>
      </p:sp>
    </p:spTree>
    <p:extLst>
      <p:ext uri="{BB962C8B-B14F-4D97-AF65-F5344CB8AC3E}">
        <p14:creationId xmlns:p14="http://schemas.microsoft.com/office/powerpoint/2010/main" val="1802024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70</a:t>
            </a:fld>
            <a:endParaRPr kumimoji="1" lang="ja-JP" altLang="en-US"/>
          </a:p>
        </p:txBody>
      </p:sp>
    </p:spTree>
    <p:extLst>
      <p:ext uri="{BB962C8B-B14F-4D97-AF65-F5344CB8AC3E}">
        <p14:creationId xmlns:p14="http://schemas.microsoft.com/office/powerpoint/2010/main" val="14887424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72</a:t>
            </a:fld>
            <a:endParaRPr kumimoji="1" lang="ja-JP" altLang="en-US"/>
          </a:p>
        </p:txBody>
      </p:sp>
    </p:spTree>
    <p:extLst>
      <p:ext uri="{BB962C8B-B14F-4D97-AF65-F5344CB8AC3E}">
        <p14:creationId xmlns:p14="http://schemas.microsoft.com/office/powerpoint/2010/main" val="3629156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73</a:t>
            </a:fld>
            <a:endParaRPr kumimoji="1" lang="ja-JP" altLang="en-US"/>
          </a:p>
        </p:txBody>
      </p:sp>
    </p:spTree>
    <p:extLst>
      <p:ext uri="{BB962C8B-B14F-4D97-AF65-F5344CB8AC3E}">
        <p14:creationId xmlns:p14="http://schemas.microsoft.com/office/powerpoint/2010/main" val="2617214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74</a:t>
            </a:fld>
            <a:endParaRPr kumimoji="1" lang="ja-JP" altLang="en-US"/>
          </a:p>
        </p:txBody>
      </p:sp>
    </p:spTree>
    <p:extLst>
      <p:ext uri="{BB962C8B-B14F-4D97-AF65-F5344CB8AC3E}">
        <p14:creationId xmlns:p14="http://schemas.microsoft.com/office/powerpoint/2010/main" val="3411339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27273F-B0D1-4D50-9EA6-6389C4CE24CC}" type="slidenum">
              <a:rPr kumimoji="1" lang="ja-JP" altLang="en-US" smtClean="0"/>
              <a:t>75</a:t>
            </a:fld>
            <a:endParaRPr kumimoji="1" lang="ja-JP" altLang="en-US"/>
          </a:p>
        </p:txBody>
      </p:sp>
    </p:spTree>
    <p:extLst>
      <p:ext uri="{BB962C8B-B14F-4D97-AF65-F5344CB8AC3E}">
        <p14:creationId xmlns:p14="http://schemas.microsoft.com/office/powerpoint/2010/main" val="148494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76</a:t>
            </a:fld>
            <a:endParaRPr kumimoji="1" lang="ja-JP" altLang="en-US"/>
          </a:p>
        </p:txBody>
      </p:sp>
    </p:spTree>
    <p:extLst>
      <p:ext uri="{BB962C8B-B14F-4D97-AF65-F5344CB8AC3E}">
        <p14:creationId xmlns:p14="http://schemas.microsoft.com/office/powerpoint/2010/main" val="10822205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77</a:t>
            </a:fld>
            <a:endParaRPr kumimoji="1" lang="ja-JP" altLang="en-US"/>
          </a:p>
        </p:txBody>
      </p:sp>
    </p:spTree>
    <p:extLst>
      <p:ext uri="{BB962C8B-B14F-4D97-AF65-F5344CB8AC3E}">
        <p14:creationId xmlns:p14="http://schemas.microsoft.com/office/powerpoint/2010/main" val="1418833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78</a:t>
            </a:fld>
            <a:endParaRPr kumimoji="1" lang="ja-JP" altLang="en-US"/>
          </a:p>
        </p:txBody>
      </p:sp>
    </p:spTree>
    <p:extLst>
      <p:ext uri="{BB962C8B-B14F-4D97-AF65-F5344CB8AC3E}">
        <p14:creationId xmlns:p14="http://schemas.microsoft.com/office/powerpoint/2010/main" val="205703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79</a:t>
            </a:fld>
            <a:endParaRPr kumimoji="1" lang="ja-JP" altLang="en-US"/>
          </a:p>
        </p:txBody>
      </p:sp>
    </p:spTree>
    <p:extLst>
      <p:ext uri="{BB962C8B-B14F-4D97-AF65-F5344CB8AC3E}">
        <p14:creationId xmlns:p14="http://schemas.microsoft.com/office/powerpoint/2010/main" val="16683312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80</a:t>
            </a:fld>
            <a:endParaRPr kumimoji="1" lang="ja-JP" altLang="en-US"/>
          </a:p>
        </p:txBody>
      </p:sp>
    </p:spTree>
    <p:extLst>
      <p:ext uri="{BB962C8B-B14F-4D97-AF65-F5344CB8AC3E}">
        <p14:creationId xmlns:p14="http://schemas.microsoft.com/office/powerpoint/2010/main" val="297363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29" name="Rectangle 7"/>
          <p:cNvSpPr>
            <a:spLocks noGrp="1" noChangeArrowheads="1"/>
          </p:cNvSpPr>
          <p:nvPr>
            <p:ph type="sldNum" sz="quarter" idx="5"/>
          </p:nvPr>
        </p:nvSpPr>
        <p:spPr>
          <a:noFill/>
        </p:spPr>
        <p:txBody>
          <a:bodyPr/>
          <a:lstStyle/>
          <a:p>
            <a:fld id="{2114A75D-2442-4158-8463-7A582F53B658}" type="slidenum">
              <a:rPr lang="en-US" altLang="ja-JP" smtClean="0"/>
              <a:pPr/>
              <a:t>13</a:t>
            </a:fld>
            <a:endParaRPr lang="en-US" altLang="ja-JP"/>
          </a:p>
        </p:txBody>
      </p:sp>
      <p:sp>
        <p:nvSpPr>
          <p:cNvPr id="1353730" name="Rectangle 2"/>
          <p:cNvSpPr>
            <a:spLocks noGrp="1" noRot="1" noChangeAspect="1" noChangeArrowheads="1" noTextEdit="1"/>
          </p:cNvSpPr>
          <p:nvPr>
            <p:ph type="sldImg"/>
          </p:nvPr>
        </p:nvSpPr>
        <p:spPr>
          <a:ln/>
        </p:spPr>
      </p:sp>
      <p:sp>
        <p:nvSpPr>
          <p:cNvPr id="1353731"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19450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3" name="Rectangle 7"/>
          <p:cNvSpPr>
            <a:spLocks noGrp="1" noChangeArrowheads="1"/>
          </p:cNvSpPr>
          <p:nvPr>
            <p:ph type="sldNum" sz="quarter" idx="5"/>
          </p:nvPr>
        </p:nvSpPr>
        <p:spPr>
          <a:noFill/>
        </p:spPr>
        <p:txBody>
          <a:bodyPr/>
          <a:lstStyle/>
          <a:p>
            <a:fld id="{57D21D5B-4D3B-43B2-9028-9A4684BAA202}" type="slidenum">
              <a:rPr lang="en-US" altLang="ja-JP" smtClean="0"/>
              <a:pPr/>
              <a:t>14</a:t>
            </a:fld>
            <a:endParaRPr lang="en-US" altLang="ja-JP"/>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68187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2B32E-3785-4211-95C4-00F0CFE75EA0}" type="slidenum">
              <a:rPr kumimoji="1" lang="ja-JP" altLang="en-US" smtClean="0"/>
              <a:t>15</a:t>
            </a:fld>
            <a:endParaRPr kumimoji="1" lang="ja-JP" altLang="en-US"/>
          </a:p>
        </p:txBody>
      </p:sp>
    </p:spTree>
    <p:extLst>
      <p:ext uri="{BB962C8B-B14F-4D97-AF65-F5344CB8AC3E}">
        <p14:creationId xmlns:p14="http://schemas.microsoft.com/office/powerpoint/2010/main" val="251868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899C4D-1087-48E2-8977-EA05DEC0DEE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1003FF-4A1A-4BF7-B101-95C4CBD1D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F0222C-EDD4-45D6-94B8-AA99880D8918}"/>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4F01A0A6-BAD7-471A-8130-F1D998E327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4CC957-F723-4D84-9EC4-0BADFD4F483C}"/>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363864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1315FF-EF3D-4641-AB9B-46B33EA484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088A27-3609-404B-9691-87D53D24C5A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D111CE-2AD9-4E4A-B403-04E7D28F30CD}"/>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E636BE9C-1122-4E5B-B42B-FFF26649B1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36EDBD-FCE4-484D-B7E6-B17FA6C0B960}"/>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1155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3164E4-5884-48F7-A0E1-F97EDCD10A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06504E-3847-4B68-8B4B-2CCAFED874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033D21-EE4E-48BC-BCA7-CFC059CA3AF5}"/>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E47BAF5A-C119-4B53-8F16-ED46E2FA0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301E3B-742A-451D-AFCD-705051539CB6}"/>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50722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28600"/>
            <a:ext cx="10363200" cy="4572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16000" y="958851"/>
            <a:ext cx="5080000" cy="5445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299200" y="958851"/>
            <a:ext cx="5080000" cy="5445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ja-JP"/>
              <a:t>12-</a:t>
            </a:r>
            <a:fld id="{ED48B319-AA90-4D4E-9A64-DA1526502BD8}" type="slidenum">
              <a:rPr lang="en-US" altLang="ja-JP"/>
              <a:pPr>
                <a:defRPr/>
              </a:pPr>
              <a:t>‹#›</a:t>
            </a:fld>
            <a:endParaRPr lang="en-US" altLang="ja-JP"/>
          </a:p>
        </p:txBody>
      </p:sp>
    </p:spTree>
    <p:extLst>
      <p:ext uri="{BB962C8B-B14F-4D97-AF65-F5344CB8AC3E}">
        <p14:creationId xmlns:p14="http://schemas.microsoft.com/office/powerpoint/2010/main" val="411753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6534150"/>
            <a:ext cx="12192000" cy="323850"/>
          </a:xfrm>
          <a:prstGeom prst="rect">
            <a:avLst/>
          </a:prstGeom>
          <a:noFill/>
          <a:ln w="9525">
            <a:noFill/>
            <a:miter lim="800000"/>
            <a:headEnd/>
            <a:tailEnd/>
          </a:ln>
        </p:spPr>
      </p:pic>
      <p:pic>
        <p:nvPicPr>
          <p:cNvPr id="5" name="Picture 7"/>
          <p:cNvPicPr>
            <a:picLocks noChangeAspect="1" noChangeArrowheads="1"/>
          </p:cNvPicPr>
          <p:nvPr userDrawn="1"/>
        </p:nvPicPr>
        <p:blipFill>
          <a:blip r:embed="rId3"/>
          <a:srcRect/>
          <a:stretch>
            <a:fillRect/>
          </a:stretch>
        </p:blipFill>
        <p:spPr bwMode="auto">
          <a:xfrm>
            <a:off x="2734734" y="6562726"/>
            <a:ext cx="673100" cy="295275"/>
          </a:xfrm>
          <a:prstGeom prst="rect">
            <a:avLst/>
          </a:prstGeom>
          <a:noFill/>
          <a:ln w="9525">
            <a:noFill/>
            <a:miter lim="800000"/>
            <a:headEnd/>
            <a:tailEnd/>
          </a:ln>
        </p:spPr>
      </p:pic>
      <p:sp>
        <p:nvSpPr>
          <p:cNvPr id="1134595" name="Rectangle 3"/>
          <p:cNvSpPr>
            <a:spLocks noGrp="1" noChangeArrowheads="1"/>
          </p:cNvSpPr>
          <p:nvPr>
            <p:ph type="ctrTitle"/>
          </p:nvPr>
        </p:nvSpPr>
        <p:spPr>
          <a:xfrm>
            <a:off x="914400" y="2286000"/>
            <a:ext cx="10363200" cy="1143000"/>
          </a:xfrm>
        </p:spPr>
        <p:txBody>
          <a:bodyPr/>
          <a:lstStyle>
            <a:lvl1pPr>
              <a:defRPr>
                <a:latin typeface="メイリオ" pitchFamily="50" charset="-128"/>
                <a:ea typeface="メイリオ" pitchFamily="50" charset="-128"/>
              </a:defRPr>
            </a:lvl1pPr>
          </a:lstStyle>
          <a:p>
            <a:r>
              <a:rPr lang="ja-JP" altLang="en-US"/>
              <a:t>マスタ タイトルの書式設定</a:t>
            </a:r>
          </a:p>
        </p:txBody>
      </p:sp>
      <p:sp>
        <p:nvSpPr>
          <p:cNvPr id="1134596" name="Rectangle 4"/>
          <p:cNvSpPr>
            <a:spLocks noGrp="1" noChangeArrowheads="1"/>
          </p:cNvSpPr>
          <p:nvPr>
            <p:ph type="subTitle" idx="1"/>
          </p:nvPr>
        </p:nvSpPr>
        <p:spPr>
          <a:xfrm>
            <a:off x="1828800" y="3886200"/>
            <a:ext cx="8534400" cy="1092200"/>
          </a:xfrm>
        </p:spPr>
        <p:txBody>
          <a:bodyPr/>
          <a:lstStyle>
            <a:lvl1pPr marL="0" indent="0" algn="ctr">
              <a:buFontTx/>
              <a:buNone/>
              <a:defRPr sz="2000">
                <a:latin typeface="メイリオ" pitchFamily="50" charset="-128"/>
                <a:ea typeface="メイリオ" pitchFamily="50" charset="-128"/>
              </a:defRPr>
            </a:lvl1pPr>
          </a:lstStyle>
          <a:p>
            <a:endParaRPr lang="ja-JP" altLang="ja-JP"/>
          </a:p>
        </p:txBody>
      </p:sp>
      <p:sp>
        <p:nvSpPr>
          <p:cNvPr id="6" name="Rectangle 5"/>
          <p:cNvSpPr>
            <a:spLocks noGrp="1" noChangeArrowheads="1"/>
          </p:cNvSpPr>
          <p:nvPr>
            <p:ph type="sldNum" sz="quarter" idx="10"/>
          </p:nvPr>
        </p:nvSpPr>
        <p:spPr>
          <a:xfrm>
            <a:off x="9652000" y="6553200"/>
            <a:ext cx="2540000" cy="304800"/>
          </a:xfrm>
        </p:spPr>
        <p:txBody>
          <a:bodyPr/>
          <a:lstStyle>
            <a:lvl1pPr>
              <a:defRPr>
                <a:latin typeface="メイリオ" pitchFamily="50" charset="-128"/>
                <a:ea typeface="メイリオ" pitchFamily="50" charset="-128"/>
              </a:defRPr>
            </a:lvl1pPr>
          </a:lstStyle>
          <a:p>
            <a:pPr>
              <a:defRPr/>
            </a:pPr>
            <a:r>
              <a:rPr lang="en-US" altLang="ja-JP"/>
              <a:t>12-</a:t>
            </a:r>
            <a:fld id="{B3325331-737A-4F68-A6B9-E14CC5DDE33C}" type="slidenum">
              <a:rPr lang="en-US" altLang="ja-JP"/>
              <a:pPr>
                <a:defRPr/>
              </a:pPr>
              <a:t>‹#›</a:t>
            </a:fld>
            <a:endParaRPr lang="en-US" altLang="ja-JP"/>
          </a:p>
        </p:txBody>
      </p:sp>
    </p:spTree>
    <p:extLst>
      <p:ext uri="{BB962C8B-B14F-4D97-AF65-F5344CB8AC3E}">
        <p14:creationId xmlns:p14="http://schemas.microsoft.com/office/powerpoint/2010/main" val="416554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342900" indent="-342900" algn="l" rtl="0" fontAlgn="base">
              <a:spcBef>
                <a:spcPct val="20000"/>
              </a:spcBef>
              <a:spcAft>
                <a:spcPct val="0"/>
              </a:spcAft>
              <a:buFont typeface="Arial" panose="020B0604020202020204" pitchFamily="34" charset="0"/>
              <a:buChar char="•"/>
              <a:defRPr kumimoji="1" lang="ja-JP" altLang="en-US" sz="2400" dirty="0">
                <a:solidFill>
                  <a:schemeClr val="tx1"/>
                </a:solidFill>
                <a:latin typeface="メイリオ" pitchFamily="50" charset="-128"/>
                <a:ea typeface="メイリオ" pitchFamily="50" charset="-128"/>
                <a:cs typeface="+mn-cs"/>
              </a:defRPr>
            </a:lvl1pPr>
            <a:lvl2pPr marL="742950" indent="-285750" algn="l" rtl="0" fontAlgn="base">
              <a:spcBef>
                <a:spcPct val="20000"/>
              </a:spcBef>
              <a:spcAft>
                <a:spcPct val="0"/>
              </a:spcAft>
              <a:buFont typeface="Arial" panose="020B0604020202020204" pitchFamily="34" charset="0"/>
              <a:buChar char="•"/>
              <a:defRPr kumimoji="1" lang="ja-JP" altLang="en-US" sz="2400" dirty="0">
                <a:solidFill>
                  <a:schemeClr val="tx1"/>
                </a:solidFill>
                <a:latin typeface="メイリオ" pitchFamily="50" charset="-128"/>
                <a:ea typeface="メイリオ" pitchFamily="50" charset="-128"/>
                <a:cs typeface="+mn-cs"/>
              </a:defRPr>
            </a:lvl2pPr>
            <a:lvl3pPr marL="1143000" indent="-228600" algn="l" rtl="0" fontAlgn="base">
              <a:spcBef>
                <a:spcPct val="20000"/>
              </a:spcBef>
              <a:spcAft>
                <a:spcPct val="0"/>
              </a:spcAft>
              <a:buFont typeface="Arial" panose="020B0604020202020204" pitchFamily="34" charset="0"/>
              <a:buChar char="•"/>
              <a:defRPr kumimoji="1" lang="ja-JP" altLang="en-US" sz="2400" dirty="0">
                <a:solidFill>
                  <a:schemeClr val="tx1"/>
                </a:solidFill>
                <a:latin typeface="メイリオ" pitchFamily="50" charset="-128"/>
                <a:ea typeface="メイリオ" pitchFamily="50" charset="-128"/>
                <a:cs typeface="+mn-cs"/>
              </a:defRPr>
            </a:lvl3pPr>
            <a:lvl4pPr marL="1600200" indent="-228600" algn="l" rtl="0" fontAlgn="base">
              <a:spcBef>
                <a:spcPct val="20000"/>
              </a:spcBef>
              <a:spcAft>
                <a:spcPct val="0"/>
              </a:spcAft>
              <a:buFont typeface="Arial" panose="020B0604020202020204" pitchFamily="34" charset="0"/>
              <a:buChar char="•"/>
              <a:defRPr kumimoji="1" lang="ja-JP" altLang="en-US" sz="2400" dirty="0">
                <a:solidFill>
                  <a:schemeClr val="tx1"/>
                </a:solidFill>
                <a:latin typeface="メイリオ" pitchFamily="50" charset="-128"/>
                <a:ea typeface="メイリオ" pitchFamily="50" charset="-128"/>
                <a:cs typeface="+mn-cs"/>
              </a:defRPr>
            </a:lvl4pPr>
            <a:lvl5pPr marL="2057400" indent="-228600" algn="l" rtl="0" fontAlgn="base">
              <a:spcBef>
                <a:spcPct val="20000"/>
              </a:spcBef>
              <a:spcAft>
                <a:spcPct val="0"/>
              </a:spcAft>
              <a:buFont typeface="Arial" panose="020B0604020202020204" pitchFamily="34" charset="0"/>
              <a:buChar char="•"/>
              <a:defRPr kumimoji="1" lang="ja-JP" altLang="en-US" sz="2400" dirty="0">
                <a:solidFill>
                  <a:schemeClr val="tx1"/>
                </a:solidFill>
                <a:latin typeface="メイリオ" pitchFamily="50" charset="-128"/>
                <a:ea typeface="メイリオ" pitchFamily="50" charset="-128"/>
                <a:cs typeface="+mn-cs"/>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ja-JP"/>
              <a:t>12-</a:t>
            </a:r>
            <a:fld id="{A4964774-7B05-44A0-B471-8A7C9D589FA5}" type="slidenum">
              <a:rPr lang="en-US" altLang="ja-JP"/>
              <a:pPr>
                <a:defRPr/>
              </a:pPr>
              <a:t>‹#›</a:t>
            </a:fld>
            <a:endParaRPr lang="en-US" altLang="ja-JP"/>
          </a:p>
        </p:txBody>
      </p:sp>
    </p:spTree>
    <p:extLst>
      <p:ext uri="{BB962C8B-B14F-4D97-AF65-F5344CB8AC3E}">
        <p14:creationId xmlns:p14="http://schemas.microsoft.com/office/powerpoint/2010/main" val="379871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ja-JP"/>
              <a:t>12-</a:t>
            </a:r>
            <a:fld id="{AD5562BA-8592-427C-A3A3-3C192DA504D0}" type="slidenum">
              <a:rPr lang="en-US" altLang="ja-JP"/>
              <a:pPr>
                <a:defRPr/>
              </a:pPr>
              <a:t>‹#›</a:t>
            </a:fld>
            <a:endParaRPr lang="en-US" altLang="ja-JP"/>
          </a:p>
        </p:txBody>
      </p:sp>
    </p:spTree>
    <p:extLst>
      <p:ext uri="{BB962C8B-B14F-4D97-AF65-F5344CB8AC3E}">
        <p14:creationId xmlns:p14="http://schemas.microsoft.com/office/powerpoint/2010/main" val="146946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16000" y="958851"/>
            <a:ext cx="5080000"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299200" y="958851"/>
            <a:ext cx="5080000"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ja-JP"/>
              <a:t>12-</a:t>
            </a:r>
            <a:fld id="{BC03B536-F53F-402F-A43E-48E76DEF5D3F}" type="slidenum">
              <a:rPr lang="en-US" altLang="ja-JP"/>
              <a:pPr>
                <a:defRPr/>
              </a:pPr>
              <a:t>‹#›</a:t>
            </a:fld>
            <a:endParaRPr lang="en-US" altLang="ja-JP"/>
          </a:p>
        </p:txBody>
      </p:sp>
    </p:spTree>
    <p:extLst>
      <p:ext uri="{BB962C8B-B14F-4D97-AF65-F5344CB8AC3E}">
        <p14:creationId xmlns:p14="http://schemas.microsoft.com/office/powerpoint/2010/main" val="273372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ja-JP"/>
              <a:t>12-</a:t>
            </a:r>
            <a:fld id="{B1CA8D94-C8A2-43AD-A536-E3C2F9A94BEC}" type="slidenum">
              <a:rPr lang="en-US" altLang="ja-JP"/>
              <a:pPr>
                <a:defRPr/>
              </a:pPr>
              <a:t>‹#›</a:t>
            </a:fld>
            <a:endParaRPr lang="en-US" altLang="ja-JP"/>
          </a:p>
        </p:txBody>
      </p:sp>
    </p:spTree>
    <p:extLst>
      <p:ext uri="{BB962C8B-B14F-4D97-AF65-F5344CB8AC3E}">
        <p14:creationId xmlns:p14="http://schemas.microsoft.com/office/powerpoint/2010/main" val="1976984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ja-JP"/>
              <a:t>12-</a:t>
            </a:r>
            <a:fld id="{F42524A8-4F46-452C-9AD7-B95260FD0DF7}" type="slidenum">
              <a:rPr lang="en-US" altLang="ja-JP"/>
              <a:pPr>
                <a:defRPr/>
              </a:pPr>
              <a:t>‹#›</a:t>
            </a:fld>
            <a:endParaRPr lang="en-US" altLang="ja-JP"/>
          </a:p>
        </p:txBody>
      </p:sp>
    </p:spTree>
    <p:extLst>
      <p:ext uri="{BB962C8B-B14F-4D97-AF65-F5344CB8AC3E}">
        <p14:creationId xmlns:p14="http://schemas.microsoft.com/office/powerpoint/2010/main" val="282836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ja-JP"/>
              <a:t>12-</a:t>
            </a:r>
            <a:fld id="{16C63265-A29B-40F6-8D25-0156A3EC79E3}" type="slidenum">
              <a:rPr lang="en-US" altLang="ja-JP"/>
              <a:pPr>
                <a:defRPr/>
              </a:pPr>
              <a:t>‹#›</a:t>
            </a:fld>
            <a:endParaRPr lang="en-US" altLang="ja-JP"/>
          </a:p>
        </p:txBody>
      </p:sp>
    </p:spTree>
    <p:extLst>
      <p:ext uri="{BB962C8B-B14F-4D97-AF65-F5344CB8AC3E}">
        <p14:creationId xmlns:p14="http://schemas.microsoft.com/office/powerpoint/2010/main" val="181653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C682B-354E-42AF-A079-F687A147EB1E}"/>
              </a:ext>
            </a:extLst>
          </p:cNvPr>
          <p:cNvSpPr>
            <a:spLocks noGrp="1"/>
          </p:cNvSpPr>
          <p:nvPr>
            <p:ph type="title"/>
          </p:nvPr>
        </p:nvSpPr>
        <p:spPr>
          <a:xfrm>
            <a:off x="838200" y="365126"/>
            <a:ext cx="10515600" cy="994118"/>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0A7FF0-3399-409F-89EC-AC1DE430895F}"/>
              </a:ext>
            </a:extLst>
          </p:cNvPr>
          <p:cNvSpPr>
            <a:spLocks noGrp="1"/>
          </p:cNvSpPr>
          <p:nvPr>
            <p:ph idx="1"/>
          </p:nvPr>
        </p:nvSpPr>
        <p:spPr>
          <a:xfrm>
            <a:off x="838200" y="1532238"/>
            <a:ext cx="10515600" cy="496063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43CDF9-58FD-4DF6-A80C-BCE740366258}"/>
              </a:ext>
            </a:extLst>
          </p:cNvPr>
          <p:cNvSpPr>
            <a:spLocks noGrp="1"/>
          </p:cNvSpPr>
          <p:nvPr>
            <p:ph type="dt" sz="half" idx="10"/>
          </p:nvPr>
        </p:nvSpPr>
        <p:spPr>
          <a:xfrm>
            <a:off x="838200" y="6610865"/>
            <a:ext cx="2743200" cy="110610"/>
          </a:xfrm>
        </p:spPr>
        <p:txBody>
          <a:body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48C67B9F-57ED-4B3F-BDCD-5C384438A838}"/>
              </a:ext>
            </a:extLst>
          </p:cNvPr>
          <p:cNvSpPr>
            <a:spLocks noGrp="1"/>
          </p:cNvSpPr>
          <p:nvPr>
            <p:ph type="ftr" sz="quarter" idx="11"/>
          </p:nvPr>
        </p:nvSpPr>
        <p:spPr>
          <a:xfrm>
            <a:off x="4038600" y="6610865"/>
            <a:ext cx="4114800" cy="110610"/>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5C88F8-CD5D-436F-A4D4-A7CC8C80F3AC}"/>
              </a:ext>
            </a:extLst>
          </p:cNvPr>
          <p:cNvSpPr>
            <a:spLocks noGrp="1"/>
          </p:cNvSpPr>
          <p:nvPr>
            <p:ph type="sldNum" sz="quarter" idx="12"/>
          </p:nvPr>
        </p:nvSpPr>
        <p:spPr>
          <a:xfrm>
            <a:off x="8610600" y="6610865"/>
            <a:ext cx="2743200" cy="110610"/>
          </a:xfrm>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3115049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ja-JP"/>
              <a:t>12-</a:t>
            </a:r>
            <a:fld id="{C33884BE-D25F-452D-AA63-ED477E597476}" type="slidenum">
              <a:rPr lang="en-US" altLang="ja-JP"/>
              <a:pPr>
                <a:defRPr/>
              </a:pPr>
              <a:t>‹#›</a:t>
            </a:fld>
            <a:endParaRPr lang="en-US" altLang="ja-JP"/>
          </a:p>
        </p:txBody>
      </p:sp>
    </p:spTree>
    <p:extLst>
      <p:ext uri="{BB962C8B-B14F-4D97-AF65-F5344CB8AC3E}">
        <p14:creationId xmlns:p14="http://schemas.microsoft.com/office/powerpoint/2010/main" val="2642668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ja-JP"/>
              <a:t>12-</a:t>
            </a:r>
            <a:fld id="{D63141DA-1507-4F60-8B70-E0130DF9A8F9}" type="slidenum">
              <a:rPr lang="en-US" altLang="ja-JP"/>
              <a:pPr>
                <a:defRPr/>
              </a:pPr>
              <a:t>‹#›</a:t>
            </a:fld>
            <a:endParaRPr lang="en-US" altLang="ja-JP"/>
          </a:p>
        </p:txBody>
      </p:sp>
    </p:spTree>
    <p:extLst>
      <p:ext uri="{BB962C8B-B14F-4D97-AF65-F5344CB8AC3E}">
        <p14:creationId xmlns:p14="http://schemas.microsoft.com/office/powerpoint/2010/main" val="2932544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ja-JP"/>
              <a:t>12-</a:t>
            </a:r>
            <a:fld id="{E48BF4AF-7AC5-4260-973F-81EDB8F750BF}" type="slidenum">
              <a:rPr lang="en-US" altLang="ja-JP"/>
              <a:pPr>
                <a:defRPr/>
              </a:pPr>
              <a:t>‹#›</a:t>
            </a:fld>
            <a:endParaRPr lang="en-US" altLang="ja-JP"/>
          </a:p>
        </p:txBody>
      </p:sp>
    </p:spTree>
    <p:extLst>
      <p:ext uri="{BB962C8B-B14F-4D97-AF65-F5344CB8AC3E}">
        <p14:creationId xmlns:p14="http://schemas.microsoft.com/office/powerpoint/2010/main" val="13752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63000" y="228601"/>
            <a:ext cx="2616200" cy="61753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228601"/>
            <a:ext cx="7645400" cy="61753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ja-JP"/>
              <a:t>12-</a:t>
            </a:r>
            <a:fld id="{34F75264-196B-4E05-94FD-A43976EDC20B}" type="slidenum">
              <a:rPr lang="en-US" altLang="ja-JP"/>
              <a:pPr>
                <a:defRPr/>
              </a:pPr>
              <a:t>‹#›</a:t>
            </a:fld>
            <a:endParaRPr lang="en-US" altLang="ja-JP"/>
          </a:p>
        </p:txBody>
      </p:sp>
    </p:spTree>
    <p:extLst>
      <p:ext uri="{BB962C8B-B14F-4D97-AF65-F5344CB8AC3E}">
        <p14:creationId xmlns:p14="http://schemas.microsoft.com/office/powerpoint/2010/main" val="1644201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28600"/>
            <a:ext cx="10363200" cy="4572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16000" y="958851"/>
            <a:ext cx="5080000" cy="5445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299200" y="958851"/>
            <a:ext cx="5080000" cy="5445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ja-JP"/>
              <a:t>12-</a:t>
            </a:r>
            <a:fld id="{ED48B319-AA90-4D4E-9A64-DA1526502BD8}" type="slidenum">
              <a:rPr lang="en-US" altLang="ja-JP"/>
              <a:pPr>
                <a:defRPr/>
              </a:pPr>
              <a:t>‹#›</a:t>
            </a:fld>
            <a:endParaRPr lang="en-US" altLang="ja-JP"/>
          </a:p>
        </p:txBody>
      </p:sp>
    </p:spTree>
    <p:extLst>
      <p:ext uri="{BB962C8B-B14F-4D97-AF65-F5344CB8AC3E}">
        <p14:creationId xmlns:p14="http://schemas.microsoft.com/office/powerpoint/2010/main" val="49781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AF413-7553-4E8B-B0DD-EA9F5A22DB1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D70A4E-17DD-43F8-8730-51A7F5E19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F65C73B-E14E-4CE4-AAD5-5DF3C64E5C0C}"/>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2EC74576-EE70-4361-BDAA-A92C0A0A03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5B9BB3-8BC7-421F-8A16-26E9E85D78F9}"/>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313038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F85AD-B107-43B6-9439-E5F4D8E8D5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9DCF14-D45C-48FF-93A4-BBE59810892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01D1F5B-31E6-43A5-B653-0569FAEC939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171D0D5-BB94-4C3E-9B61-4BF573F4F9F7}"/>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6" name="フッター プレースホルダー 5">
            <a:extLst>
              <a:ext uri="{FF2B5EF4-FFF2-40B4-BE49-F238E27FC236}">
                <a16:creationId xmlns:a16="http://schemas.microsoft.com/office/drawing/2014/main" id="{590A9250-A4C7-4DF2-9526-7E71973236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522B4E-6549-4F9B-B0D8-173969AF3F94}"/>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162044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3AD114-DB01-40CA-8C96-94F4C1340A7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5D73C1-15B5-4AFF-A31F-E40F7E10F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42B2740-153D-461B-A920-661244A6CBA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B97A1D3-B082-47FC-AF4B-FCA62111B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446744-E443-4066-8F72-EE25100182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04B245-D928-47B7-BB9B-C688DA51CC3A}"/>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8" name="フッター プレースホルダー 7">
            <a:extLst>
              <a:ext uri="{FF2B5EF4-FFF2-40B4-BE49-F238E27FC236}">
                <a16:creationId xmlns:a16="http://schemas.microsoft.com/office/drawing/2014/main" id="{63BFAC8F-634A-40CA-8CB0-35F901E016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F7A53B-6867-4A27-9B92-16B41F8F51B1}"/>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232701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EFC2A-354A-4BAF-A55C-B445EBBF99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D54D0E-C81B-496B-9B18-10E71E31CE14}"/>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4" name="フッター プレースホルダー 3">
            <a:extLst>
              <a:ext uri="{FF2B5EF4-FFF2-40B4-BE49-F238E27FC236}">
                <a16:creationId xmlns:a16="http://schemas.microsoft.com/office/drawing/2014/main" id="{A8E37C38-B629-44FF-B67C-B1D4CDCE45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641A6EA-905A-4632-B1A2-64B37FE7A91E}"/>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224263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15F1EB-613E-4F08-9116-8E2A5E212DB5}"/>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3" name="フッター プレースホルダー 2">
            <a:extLst>
              <a:ext uri="{FF2B5EF4-FFF2-40B4-BE49-F238E27FC236}">
                <a16:creationId xmlns:a16="http://schemas.microsoft.com/office/drawing/2014/main" id="{677CBAB3-BC39-4F45-ACB8-53E10055096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35FCEC-4F49-43D9-8D98-31210CA7F027}"/>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353360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5E6A2-D583-4054-A276-E1D5775233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E36BBE-3169-4962-8B16-DC8BBC16E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0B64890-CA0A-4889-B7B9-995AC4CB7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D6E77D-56C5-4044-A015-D9BAA0796B0F}"/>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6" name="フッター プレースホルダー 5">
            <a:extLst>
              <a:ext uri="{FF2B5EF4-FFF2-40B4-BE49-F238E27FC236}">
                <a16:creationId xmlns:a16="http://schemas.microsoft.com/office/drawing/2014/main" id="{CABB9220-5083-4873-83F3-019F187F718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BC4191-2BFE-4236-ABFA-3A3AA19136D6}"/>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402283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F7FC84-73CC-4FE1-95CB-E9894F322B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FFC10C4-1F60-4738-A972-C7BC55299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3A98676-9EB3-4A44-9CE7-F487EB00E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906606-80AC-4A7C-A9C3-6EEFECB90048}"/>
              </a:ext>
            </a:extLst>
          </p:cNvPr>
          <p:cNvSpPr>
            <a:spLocks noGrp="1"/>
          </p:cNvSpPr>
          <p:nvPr>
            <p:ph type="dt" sz="half" idx="10"/>
          </p:nvPr>
        </p:nvSpPr>
        <p:spPr/>
        <p:txBody>
          <a:bodyPr/>
          <a:lstStyle/>
          <a:p>
            <a:fld id="{5BA4CC86-50F3-4638-9A4B-9DA65C58B67A}" type="datetimeFigureOut">
              <a:rPr kumimoji="1" lang="ja-JP" altLang="en-US" smtClean="0"/>
              <a:t>2021/8/6</a:t>
            </a:fld>
            <a:endParaRPr kumimoji="1" lang="ja-JP" altLang="en-US"/>
          </a:p>
        </p:txBody>
      </p:sp>
      <p:sp>
        <p:nvSpPr>
          <p:cNvPr id="6" name="フッター プレースホルダー 5">
            <a:extLst>
              <a:ext uri="{FF2B5EF4-FFF2-40B4-BE49-F238E27FC236}">
                <a16:creationId xmlns:a16="http://schemas.microsoft.com/office/drawing/2014/main" id="{881C6753-9EFB-4E9E-A7D8-DEFA5F3B93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05A20D-4459-42C3-9416-40B46165F81A}"/>
              </a:ext>
            </a:extLst>
          </p:cNvPr>
          <p:cNvSpPr>
            <a:spLocks noGrp="1"/>
          </p:cNvSpPr>
          <p:nvPr>
            <p:ph type="sldNum" sz="quarter" idx="12"/>
          </p:nvPr>
        </p:nvSpPr>
        <p:spPr/>
        <p:txBody>
          <a:body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411748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9E224A-A853-4CEF-80E4-228A284FD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11F8D0-E1B9-4F52-B03E-088AE6448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A60784-CBBB-4FEF-A42D-5987014C2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4CC86-50F3-4638-9A4B-9DA65C58B67A}" type="datetimeFigureOut">
              <a:rPr kumimoji="1" lang="ja-JP" altLang="en-US" smtClean="0"/>
              <a:t>2021/8/6</a:t>
            </a:fld>
            <a:endParaRPr kumimoji="1" lang="ja-JP" altLang="en-US"/>
          </a:p>
        </p:txBody>
      </p:sp>
      <p:sp>
        <p:nvSpPr>
          <p:cNvPr id="5" name="フッター プレースホルダー 4">
            <a:extLst>
              <a:ext uri="{FF2B5EF4-FFF2-40B4-BE49-F238E27FC236}">
                <a16:creationId xmlns:a16="http://schemas.microsoft.com/office/drawing/2014/main" id="{1C898E5F-FBE1-4D70-A26B-05A840009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66C056-FAD1-45FC-84C7-512D6A6AB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38F86-EF2C-451A-8D65-3AF5B7AD911E}" type="slidenum">
              <a:rPr kumimoji="1" lang="ja-JP" altLang="en-US" smtClean="0"/>
              <a:t>‹#›</a:t>
            </a:fld>
            <a:endParaRPr kumimoji="1" lang="ja-JP" altLang="en-US"/>
          </a:p>
        </p:txBody>
      </p:sp>
    </p:spTree>
    <p:extLst>
      <p:ext uri="{BB962C8B-B14F-4D97-AF65-F5344CB8AC3E}">
        <p14:creationId xmlns:p14="http://schemas.microsoft.com/office/powerpoint/2010/main" val="141157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228600"/>
            <a:ext cx="10363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4"/>
          <p:cNvSpPr>
            <a:spLocks noGrp="1" noChangeArrowheads="1"/>
          </p:cNvSpPr>
          <p:nvPr>
            <p:ph type="body" idx="1"/>
          </p:nvPr>
        </p:nvSpPr>
        <p:spPr bwMode="auto">
          <a:xfrm>
            <a:off x="1016000" y="958851"/>
            <a:ext cx="10363200" cy="544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1028" name="Picture 2"/>
          <p:cNvPicPr>
            <a:picLocks noChangeAspect="1" noChangeArrowheads="1"/>
          </p:cNvPicPr>
          <p:nvPr/>
        </p:nvPicPr>
        <p:blipFill>
          <a:blip r:embed="rId14"/>
          <a:srcRect/>
          <a:stretch>
            <a:fillRect/>
          </a:stretch>
        </p:blipFill>
        <p:spPr bwMode="auto">
          <a:xfrm>
            <a:off x="0" y="6534150"/>
            <a:ext cx="12192000" cy="323850"/>
          </a:xfrm>
          <a:prstGeom prst="rect">
            <a:avLst/>
          </a:prstGeom>
          <a:noFill/>
          <a:ln w="9525">
            <a:noFill/>
            <a:miter lim="800000"/>
            <a:headEnd/>
            <a:tailEnd/>
          </a:ln>
        </p:spPr>
      </p:pic>
      <p:pic>
        <p:nvPicPr>
          <p:cNvPr id="1029" name="Picture 7"/>
          <p:cNvPicPr>
            <a:picLocks noChangeAspect="1" noChangeArrowheads="1"/>
          </p:cNvPicPr>
          <p:nvPr/>
        </p:nvPicPr>
        <p:blipFill>
          <a:blip r:embed="rId15"/>
          <a:srcRect/>
          <a:stretch>
            <a:fillRect/>
          </a:stretch>
        </p:blipFill>
        <p:spPr bwMode="auto">
          <a:xfrm>
            <a:off x="2734734" y="6562726"/>
            <a:ext cx="673100" cy="295275"/>
          </a:xfrm>
          <a:prstGeom prst="rect">
            <a:avLst/>
          </a:prstGeom>
          <a:noFill/>
          <a:ln w="9525">
            <a:noFill/>
            <a:miter lim="800000"/>
            <a:headEnd/>
            <a:tailEnd/>
          </a:ln>
        </p:spPr>
      </p:pic>
      <p:sp>
        <p:nvSpPr>
          <p:cNvPr id="1133573" name="Rectangle 5"/>
          <p:cNvSpPr>
            <a:spLocks noGrp="1" noChangeArrowheads="1"/>
          </p:cNvSpPr>
          <p:nvPr>
            <p:ph type="ftr" sz="quarter" idx="3"/>
          </p:nvPr>
        </p:nvSpPr>
        <p:spPr bwMode="auto">
          <a:xfrm>
            <a:off x="3634318" y="6597650"/>
            <a:ext cx="374438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a:latin typeface="メイリオ" pitchFamily="50" charset="-128"/>
                <a:ea typeface="メイリオ" pitchFamily="50" charset="-128"/>
              </a:defRPr>
            </a:lvl1pPr>
          </a:lstStyle>
          <a:p>
            <a:pPr>
              <a:defRPr/>
            </a:pPr>
            <a:endParaRPr lang="en-US" altLang="ja-JP"/>
          </a:p>
        </p:txBody>
      </p:sp>
      <p:sp>
        <p:nvSpPr>
          <p:cNvPr id="1133574" name="Rectangle 6"/>
          <p:cNvSpPr>
            <a:spLocks noGrp="1" noChangeArrowheads="1"/>
          </p:cNvSpPr>
          <p:nvPr>
            <p:ph type="sldNum" sz="quarter" idx="4"/>
          </p:nvPr>
        </p:nvSpPr>
        <p:spPr bwMode="auto">
          <a:xfrm>
            <a:off x="9647767"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atin typeface="メイリオ" pitchFamily="50" charset="-128"/>
                <a:ea typeface="メイリオ" pitchFamily="50" charset="-128"/>
              </a:defRPr>
            </a:lvl1pPr>
          </a:lstStyle>
          <a:p>
            <a:pPr>
              <a:defRPr/>
            </a:pPr>
            <a:r>
              <a:rPr lang="en-US" altLang="ja-JP"/>
              <a:t>12-</a:t>
            </a:r>
            <a:fld id="{94B9846F-8026-4FB0-A2BA-5EA8DEE95888}" type="slidenum">
              <a:rPr lang="en-US" altLang="ja-JP"/>
              <a:pPr>
                <a:defRPr/>
              </a:pPr>
              <a:t>‹#›</a:t>
            </a:fld>
            <a:endParaRPr lang="en-US" altLang="ja-JP"/>
          </a:p>
        </p:txBody>
      </p:sp>
      <p:sp>
        <p:nvSpPr>
          <p:cNvPr id="1133577" name="Line 9"/>
          <p:cNvSpPr>
            <a:spLocks noChangeShapeType="1"/>
          </p:cNvSpPr>
          <p:nvPr/>
        </p:nvSpPr>
        <p:spPr bwMode="auto">
          <a:xfrm>
            <a:off x="406400" y="820738"/>
            <a:ext cx="11328400" cy="0"/>
          </a:xfrm>
          <a:prstGeom prst="line">
            <a:avLst/>
          </a:prstGeom>
          <a:noFill/>
          <a:ln w="19050">
            <a:solidFill>
              <a:srgbClr val="A4DE00"/>
            </a:solidFill>
            <a:round/>
            <a:headEnd/>
            <a:tailEnd/>
          </a:ln>
          <a:effectLst/>
        </p:spPr>
        <p:txBody>
          <a:bodyPr vert="eaVert" wrap="none" anchor="ctr"/>
          <a:lstStyle/>
          <a:p>
            <a:pPr>
              <a:lnSpc>
                <a:spcPct val="90000"/>
              </a:lnSpc>
              <a:spcBef>
                <a:spcPct val="20000"/>
              </a:spcBef>
              <a:defRPr/>
            </a:pPr>
            <a:endParaRPr lang="ja-JP" altLang="en-US" sz="1800">
              <a:latin typeface="メイリオ" pitchFamily="50" charset="-128"/>
              <a:ea typeface="メイリオ" pitchFamily="50" charset="-128"/>
            </a:endParaRPr>
          </a:p>
        </p:txBody>
      </p:sp>
    </p:spTree>
    <p:extLst>
      <p:ext uri="{BB962C8B-B14F-4D97-AF65-F5344CB8AC3E}">
        <p14:creationId xmlns:p14="http://schemas.microsoft.com/office/powerpoint/2010/main" val="3156291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0" fontAlgn="base" hangingPunct="0">
        <a:spcBef>
          <a:spcPct val="0"/>
        </a:spcBef>
        <a:spcAft>
          <a:spcPct val="0"/>
        </a:spcAft>
        <a:defRPr kumimoji="1" sz="2800">
          <a:solidFill>
            <a:schemeClr val="tx2"/>
          </a:solidFill>
          <a:latin typeface="メイリオ" pitchFamily="50" charset="-128"/>
          <a:ea typeface="メイリオ" pitchFamily="50" charset="-128"/>
          <a:cs typeface="+mj-cs"/>
        </a:defRPr>
      </a:lvl1pPr>
      <a:lvl2pPr algn="l" rtl="0" eaLnBrk="0" fontAlgn="base" hangingPunct="0">
        <a:spcBef>
          <a:spcPct val="0"/>
        </a:spcBef>
        <a:spcAft>
          <a:spcPct val="0"/>
        </a:spcAft>
        <a:defRPr kumimoji="1" sz="2800">
          <a:solidFill>
            <a:schemeClr val="tx2"/>
          </a:solidFill>
          <a:latin typeface="メイリオ" pitchFamily="50" charset="-128"/>
          <a:ea typeface="メイリオ" pitchFamily="50" charset="-128"/>
        </a:defRPr>
      </a:lvl2pPr>
      <a:lvl3pPr algn="l" rtl="0" eaLnBrk="0" fontAlgn="base" hangingPunct="0">
        <a:spcBef>
          <a:spcPct val="0"/>
        </a:spcBef>
        <a:spcAft>
          <a:spcPct val="0"/>
        </a:spcAft>
        <a:defRPr kumimoji="1" sz="2800">
          <a:solidFill>
            <a:schemeClr val="tx2"/>
          </a:solidFill>
          <a:latin typeface="メイリオ" pitchFamily="50" charset="-128"/>
          <a:ea typeface="メイリオ" pitchFamily="50" charset="-128"/>
        </a:defRPr>
      </a:lvl3pPr>
      <a:lvl4pPr algn="l" rtl="0" eaLnBrk="0" fontAlgn="base" hangingPunct="0">
        <a:spcBef>
          <a:spcPct val="0"/>
        </a:spcBef>
        <a:spcAft>
          <a:spcPct val="0"/>
        </a:spcAft>
        <a:defRPr kumimoji="1" sz="2800">
          <a:solidFill>
            <a:schemeClr val="tx2"/>
          </a:solidFill>
          <a:latin typeface="メイリオ" pitchFamily="50" charset="-128"/>
          <a:ea typeface="メイリオ" pitchFamily="50" charset="-128"/>
        </a:defRPr>
      </a:lvl4pPr>
      <a:lvl5pPr algn="l" rtl="0" eaLnBrk="0" fontAlgn="base" hangingPunct="0">
        <a:spcBef>
          <a:spcPct val="0"/>
        </a:spcBef>
        <a:spcAft>
          <a:spcPct val="0"/>
        </a:spcAft>
        <a:defRPr kumimoji="1" sz="2800">
          <a:solidFill>
            <a:schemeClr val="tx2"/>
          </a:solidFill>
          <a:latin typeface="メイリオ" pitchFamily="50" charset="-128"/>
          <a:ea typeface="メイリオ" pitchFamily="50" charset="-128"/>
        </a:defRPr>
      </a:lvl5pPr>
      <a:lvl6pPr marL="457200" algn="l" rtl="0" fontAlgn="base">
        <a:spcBef>
          <a:spcPct val="0"/>
        </a:spcBef>
        <a:spcAft>
          <a:spcPct val="0"/>
        </a:spcAft>
        <a:defRPr kumimoji="1" sz="2800">
          <a:solidFill>
            <a:schemeClr val="tx2"/>
          </a:solidFill>
          <a:latin typeface="Times New Roman" pitchFamily="18" charset="0"/>
          <a:ea typeface="ＭＳ Ｐゴシック" charset="-128"/>
        </a:defRPr>
      </a:lvl6pPr>
      <a:lvl7pPr marL="914400" algn="l" rtl="0" fontAlgn="base">
        <a:spcBef>
          <a:spcPct val="0"/>
        </a:spcBef>
        <a:spcAft>
          <a:spcPct val="0"/>
        </a:spcAft>
        <a:defRPr kumimoji="1" sz="2800">
          <a:solidFill>
            <a:schemeClr val="tx2"/>
          </a:solidFill>
          <a:latin typeface="Times New Roman" pitchFamily="18" charset="0"/>
          <a:ea typeface="ＭＳ Ｐゴシック" charset="-128"/>
        </a:defRPr>
      </a:lvl7pPr>
      <a:lvl8pPr marL="1371600" algn="l" rtl="0" fontAlgn="base">
        <a:spcBef>
          <a:spcPct val="0"/>
        </a:spcBef>
        <a:spcAft>
          <a:spcPct val="0"/>
        </a:spcAft>
        <a:defRPr kumimoji="1" sz="2800">
          <a:solidFill>
            <a:schemeClr val="tx2"/>
          </a:solidFill>
          <a:latin typeface="Times New Roman" pitchFamily="18" charset="0"/>
          <a:ea typeface="ＭＳ Ｐゴシック" charset="-128"/>
        </a:defRPr>
      </a:lvl8pPr>
      <a:lvl9pPr marL="1828800" algn="l" rtl="0" fontAlgn="base">
        <a:spcBef>
          <a:spcPct val="0"/>
        </a:spcBef>
        <a:spcAft>
          <a:spcPct val="0"/>
        </a:spcAft>
        <a:defRPr kumimoji="1" sz="28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lang="ja-JP" altLang="en-US" sz="2400" dirty="0">
          <a:solidFill>
            <a:schemeClr val="tx1"/>
          </a:solidFill>
          <a:latin typeface="メイリオ" pitchFamily="50" charset="-128"/>
          <a:ea typeface="メイリオ" pitchFamily="50" charset="-128"/>
          <a:cs typeface="+mn-cs"/>
        </a:defRPr>
      </a:lvl1pPr>
      <a:lvl2pPr marL="742950" indent="-285750" algn="l" rtl="0" eaLnBrk="0" fontAlgn="base" hangingPunct="0">
        <a:spcBef>
          <a:spcPct val="20000"/>
        </a:spcBef>
        <a:spcAft>
          <a:spcPct val="0"/>
        </a:spcAft>
        <a:buFont typeface="Arial" charset="0"/>
        <a:buChar char="•"/>
        <a:defRPr kumimoji="1" lang="ja-JP" altLang="en-US" sz="2400" dirty="0">
          <a:solidFill>
            <a:schemeClr val="tx1"/>
          </a:solidFill>
          <a:latin typeface="メイリオ" pitchFamily="50" charset="-128"/>
          <a:ea typeface="メイリオ" pitchFamily="50" charset="-128"/>
          <a:cs typeface="+mn-cs"/>
        </a:defRPr>
      </a:lvl2pPr>
      <a:lvl3pPr marL="1143000" indent="-228600" algn="l" rtl="0" eaLnBrk="0" fontAlgn="base" hangingPunct="0">
        <a:spcBef>
          <a:spcPct val="20000"/>
        </a:spcBef>
        <a:spcAft>
          <a:spcPct val="0"/>
        </a:spcAft>
        <a:buFont typeface="Arial" charset="0"/>
        <a:buChar char="•"/>
        <a:defRPr kumimoji="1" lang="ja-JP" altLang="en-US" sz="2400" dirty="0">
          <a:solidFill>
            <a:schemeClr val="tx1"/>
          </a:solidFill>
          <a:latin typeface="メイリオ" pitchFamily="50" charset="-128"/>
          <a:ea typeface="メイリオ" pitchFamily="50" charset="-128"/>
          <a:cs typeface="+mn-cs"/>
        </a:defRPr>
      </a:lvl3pPr>
      <a:lvl4pPr marL="1600200" indent="-228600" algn="l" rtl="0" eaLnBrk="0" fontAlgn="base" hangingPunct="0">
        <a:spcBef>
          <a:spcPct val="20000"/>
        </a:spcBef>
        <a:spcAft>
          <a:spcPct val="0"/>
        </a:spcAft>
        <a:buFont typeface="Arial" charset="0"/>
        <a:buChar char="•"/>
        <a:defRPr kumimoji="1" lang="ja-JP" altLang="en-US" sz="2400" dirty="0">
          <a:solidFill>
            <a:schemeClr val="tx1"/>
          </a:solidFill>
          <a:latin typeface="メイリオ" pitchFamily="50" charset="-128"/>
          <a:ea typeface="メイリオ" pitchFamily="50" charset="-128"/>
          <a:cs typeface="+mn-cs"/>
        </a:defRPr>
      </a:lvl4pPr>
      <a:lvl5pPr marL="2057400" indent="-228600" algn="l" rtl="0" eaLnBrk="0" fontAlgn="base" hangingPunct="0">
        <a:spcBef>
          <a:spcPct val="20000"/>
        </a:spcBef>
        <a:spcAft>
          <a:spcPct val="0"/>
        </a:spcAft>
        <a:buFont typeface="Arial" charset="0"/>
        <a:buChar char="•"/>
        <a:defRPr kumimoji="1" lang="ja-JP" altLang="en-US" sz="2400" dirty="0">
          <a:solidFill>
            <a:schemeClr val="tx1"/>
          </a:solidFill>
          <a:latin typeface="メイリオ" pitchFamily="50" charset="-128"/>
          <a:ea typeface="メイリオ" pitchFamily="50" charset="-128"/>
          <a:cs typeface="+mn-cs"/>
        </a:defRPr>
      </a:lvl5pPr>
      <a:lvl6pPr marL="2514600" indent="-228600" algn="l" rtl="0" fontAlgn="base">
        <a:spcBef>
          <a:spcPct val="20000"/>
        </a:spcBef>
        <a:spcAft>
          <a:spcPct val="0"/>
        </a:spcAft>
        <a:buChar char="»"/>
        <a:defRPr kumimoji="1" sz="2400">
          <a:solidFill>
            <a:schemeClr val="tx1"/>
          </a:solidFill>
          <a:latin typeface="+mn-lt"/>
          <a:ea typeface="+mn-ea"/>
        </a:defRPr>
      </a:lvl6pPr>
      <a:lvl7pPr marL="2971800" indent="-228600" algn="l" rtl="0" fontAlgn="base">
        <a:spcBef>
          <a:spcPct val="20000"/>
        </a:spcBef>
        <a:spcAft>
          <a:spcPct val="0"/>
        </a:spcAft>
        <a:buChar char="»"/>
        <a:defRPr kumimoji="1" sz="2400">
          <a:solidFill>
            <a:schemeClr val="tx1"/>
          </a:solidFill>
          <a:latin typeface="+mn-lt"/>
          <a:ea typeface="+mn-ea"/>
        </a:defRPr>
      </a:lvl7pPr>
      <a:lvl8pPr marL="3429000" indent="-228600" algn="l" rtl="0" fontAlgn="base">
        <a:spcBef>
          <a:spcPct val="20000"/>
        </a:spcBef>
        <a:spcAft>
          <a:spcPct val="0"/>
        </a:spcAft>
        <a:buChar char="»"/>
        <a:defRPr kumimoji="1" sz="2400">
          <a:solidFill>
            <a:schemeClr val="tx1"/>
          </a:solidFill>
          <a:latin typeface="+mn-lt"/>
          <a:ea typeface="+mn-ea"/>
        </a:defRPr>
      </a:lvl8pPr>
      <a:lvl9pPr marL="3886200" indent="-228600" algn="l" rtl="0" fontAlgn="base">
        <a:spcBef>
          <a:spcPct val="20000"/>
        </a:spcBef>
        <a:spcAft>
          <a:spcPct val="0"/>
        </a:spcAft>
        <a:buChar char="»"/>
        <a:defRPr kumimoji="1" sz="2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com/ja/evaluation-tools/nucleo-f401re.html" TargetMode="External"/><Relationship Id="rId2" Type="http://schemas.openxmlformats.org/officeDocument/2006/relationships/hyperlink" Target="http://ma2.la.coocan.jp/miconboard/nces_shiel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s.i.nagoya-u.ac.jp/NEP/materials/about.html#dltext2" TargetMode="External"/><Relationship Id="rId2" Type="http://schemas.openxmlformats.org/officeDocument/2006/relationships/hyperlink" Target="https://www.nces.i.nagoya-u.ac.jp/NEP/materials/about.html#dltext1" TargetMode="External"/><Relationship Id="rId1" Type="http://schemas.openxmlformats.org/officeDocument/2006/relationships/slideLayout" Target="../slideLayouts/slideLayout2.xml"/><Relationship Id="rId5" Type="http://schemas.openxmlformats.org/officeDocument/2006/relationships/hyperlink" Target="https://www.nces.i.nagoya-u.ac.jp/NEP/materials/about.html#dltext4" TargetMode="External"/><Relationship Id="rId4" Type="http://schemas.openxmlformats.org/officeDocument/2006/relationships/hyperlink" Target="https://www.nces.i.nagoya-u.ac.jp/NEP/materials/about.html#dltext3"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B0171-C7B4-4784-9CB4-61ADD313FF46}"/>
              </a:ext>
            </a:extLst>
          </p:cNvPr>
          <p:cNvSpPr>
            <a:spLocks noGrp="1"/>
          </p:cNvSpPr>
          <p:nvPr>
            <p:ph type="ctrTitle"/>
          </p:nvPr>
        </p:nvSpPr>
        <p:spPr/>
        <p:txBody>
          <a:bodyPr>
            <a:normAutofit/>
          </a:bodyPr>
          <a:lstStyle/>
          <a:p>
            <a:r>
              <a:rPr kumimoji="1" lang="ja-JP" altLang="en-US" sz="5400"/>
              <a:t>カップラーメンタイマの改造</a:t>
            </a:r>
          </a:p>
        </p:txBody>
      </p:sp>
      <p:sp>
        <p:nvSpPr>
          <p:cNvPr id="3" name="字幕 2">
            <a:extLst>
              <a:ext uri="{FF2B5EF4-FFF2-40B4-BE49-F238E27FC236}">
                <a16:creationId xmlns:a16="http://schemas.microsoft.com/office/drawing/2014/main" id="{8DA29B69-FEB3-4BBF-A315-F5A264BA0D56}"/>
              </a:ext>
            </a:extLst>
          </p:cNvPr>
          <p:cNvSpPr>
            <a:spLocks noGrp="1"/>
          </p:cNvSpPr>
          <p:nvPr>
            <p:ph type="subTitle" idx="1"/>
          </p:nvPr>
        </p:nvSpPr>
        <p:spPr/>
        <p:txBody>
          <a:bodyPr/>
          <a:lstStyle/>
          <a:p>
            <a:r>
              <a:rPr lang="ja-JP" altLang="ja-JP"/>
              <a:t>データキュー機能と固定長メモリプール機能を用いた</a:t>
            </a:r>
            <a:endParaRPr lang="en-US" altLang="ja-JP"/>
          </a:p>
          <a:p>
            <a:r>
              <a:rPr lang="ja-JP" altLang="ja-JP"/>
              <a:t>タスク間通信に関する教材</a:t>
            </a:r>
            <a:endParaRPr kumimoji="1" lang="ja-JP" altLang="en-US"/>
          </a:p>
        </p:txBody>
      </p:sp>
    </p:spTree>
    <p:extLst>
      <p:ext uri="{BB962C8B-B14F-4D97-AF65-F5344CB8AC3E}">
        <p14:creationId xmlns:p14="http://schemas.microsoft.com/office/powerpoint/2010/main" val="244315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D3CE8-008F-4DB6-AD1F-5C8AEDA72F5B}"/>
              </a:ext>
            </a:extLst>
          </p:cNvPr>
          <p:cNvSpPr>
            <a:spLocks noGrp="1"/>
          </p:cNvSpPr>
          <p:nvPr>
            <p:ph type="title"/>
          </p:nvPr>
        </p:nvSpPr>
        <p:spPr/>
        <p:txBody>
          <a:bodyPr>
            <a:normAutofit/>
          </a:bodyPr>
          <a:lstStyle/>
          <a:p>
            <a:r>
              <a:rPr lang="en-US" altLang="ja-JP"/>
              <a:t>Step0	</a:t>
            </a:r>
            <a:r>
              <a:rPr lang="ja-JP" altLang="en-US"/>
              <a:t>仕様と状態遷移図を把握する</a:t>
            </a:r>
            <a:endParaRPr kumimoji="1" lang="ja-JP" altLang="en-US"/>
          </a:p>
        </p:txBody>
      </p:sp>
      <p:sp>
        <p:nvSpPr>
          <p:cNvPr id="3" name="コンテンツ プレースホルダー 2">
            <a:extLst>
              <a:ext uri="{FF2B5EF4-FFF2-40B4-BE49-F238E27FC236}">
                <a16:creationId xmlns:a16="http://schemas.microsoft.com/office/drawing/2014/main" id="{39DD40CD-F1DC-459B-9DD9-2351BB673833}"/>
              </a:ext>
            </a:extLst>
          </p:cNvPr>
          <p:cNvSpPr>
            <a:spLocks noGrp="1"/>
          </p:cNvSpPr>
          <p:nvPr>
            <p:ph idx="1"/>
          </p:nvPr>
        </p:nvSpPr>
        <p:spPr/>
        <p:txBody>
          <a:bodyPr/>
          <a:lstStyle/>
          <a:p>
            <a:r>
              <a:rPr lang="ja-JP" altLang="en-US"/>
              <a:t>次ページより</a:t>
            </a:r>
            <a:r>
              <a:rPr lang="en-US" altLang="ja-JP"/>
              <a:t>4</a:t>
            </a:r>
            <a:r>
              <a:rPr lang="ja-JP" altLang="en-US"/>
              <a:t>ページに渡って「</a:t>
            </a:r>
            <a:r>
              <a:rPr lang="en-US" altLang="ja-JP"/>
              <a:t>12.ITRON</a:t>
            </a:r>
            <a:r>
              <a:rPr lang="ja-JP" altLang="en-US"/>
              <a:t>プログラミング実習編」のカップラーメンタイマの仕様と、タイマタスクと</a:t>
            </a:r>
            <a:r>
              <a:rPr lang="en-US" altLang="ja-JP"/>
              <a:t>LED4</a:t>
            </a:r>
            <a:r>
              <a:rPr lang="ja-JP" altLang="en-US"/>
              <a:t>点滅タスクの状態遷移図を引用します。まず、カップラーメンタイマの仕様と状態遷移図を読んで概要を把握してください。</a:t>
            </a:r>
            <a:endParaRPr kumimoji="1" lang="ja-JP" altLang="en-US"/>
          </a:p>
        </p:txBody>
      </p:sp>
    </p:spTree>
    <p:extLst>
      <p:ext uri="{BB962C8B-B14F-4D97-AF65-F5344CB8AC3E}">
        <p14:creationId xmlns:p14="http://schemas.microsoft.com/office/powerpoint/2010/main" val="217419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ja-JP" altLang="en-US"/>
              <a:t>カップラーメンタイマの仕様</a:t>
            </a:r>
          </a:p>
        </p:txBody>
      </p:sp>
      <p:sp>
        <p:nvSpPr>
          <p:cNvPr id="249859" name="Rectangle 3"/>
          <p:cNvSpPr>
            <a:spLocks noGrp="1" noChangeArrowheads="1"/>
          </p:cNvSpPr>
          <p:nvPr>
            <p:ph type="body" idx="1"/>
          </p:nvPr>
        </p:nvSpPr>
        <p:spPr>
          <a:xfrm>
            <a:off x="2286001" y="1143000"/>
            <a:ext cx="7991475" cy="4870450"/>
          </a:xfrm>
        </p:spPr>
        <p:txBody>
          <a:bodyPr/>
          <a:lstStyle/>
          <a:p>
            <a:pPr eaLnBrk="1" hangingPunct="1">
              <a:buFont typeface="Arial" charset="0"/>
              <a:buChar char="•"/>
              <a:tabLst>
                <a:tab pos="1624013" algn="l"/>
              </a:tabLst>
            </a:pPr>
            <a:r>
              <a:t>概要</a:t>
            </a:r>
          </a:p>
          <a:p>
            <a:pPr lvl="1" eaLnBrk="1" hangingPunct="1">
              <a:buFont typeface="Arial" charset="0"/>
              <a:buChar char="•"/>
              <a:tabLst>
                <a:tab pos="1624013" algn="l"/>
              </a:tabLst>
            </a:pPr>
            <a:r>
              <a:t>タイマを起動してから、設定した時間が経過したことを知らせる</a:t>
            </a:r>
          </a:p>
          <a:p>
            <a:pPr lvl="1" eaLnBrk="1" hangingPunct="1">
              <a:buFont typeface="Arial" charset="0"/>
              <a:buChar char="•"/>
              <a:tabLst>
                <a:tab pos="1624013" algn="l"/>
              </a:tabLst>
            </a:pPr>
            <a:r>
              <a:t>設定時間は</a:t>
            </a:r>
            <a:r>
              <a:rPr lang="en-US" altLang="ja-JP"/>
              <a:t>30</a:t>
            </a:r>
            <a:r>
              <a:t>秒刻みで設定できる</a:t>
            </a:r>
          </a:p>
          <a:p>
            <a:pPr eaLnBrk="1" hangingPunct="1">
              <a:buFont typeface="Arial" charset="0"/>
              <a:buChar char="•"/>
              <a:tabLst>
                <a:tab pos="1624013" algn="l"/>
              </a:tabLst>
            </a:pPr>
            <a:r>
              <a:t>スイッチと</a:t>
            </a:r>
            <a:r>
              <a:rPr lang="en-US" altLang="ja-JP"/>
              <a:t>LED</a:t>
            </a:r>
            <a:r>
              <a:t>の使い方</a:t>
            </a:r>
          </a:p>
          <a:p>
            <a:pPr lvl="1" eaLnBrk="1" hangingPunct="1">
              <a:buFont typeface="Arial" charset="0"/>
              <a:buChar char="•"/>
              <a:tabLst>
                <a:tab pos="1624013" algn="l"/>
              </a:tabLst>
            </a:pPr>
            <a:r>
              <a:rPr lang="en-US" altLang="ja-JP"/>
              <a:t>LED1 		: </a:t>
            </a:r>
            <a:r>
              <a:t>電源が</a:t>
            </a:r>
            <a:r>
              <a:rPr lang="en-US" altLang="ja-JP"/>
              <a:t>ON</a:t>
            </a:r>
            <a:r>
              <a:t>であること</a:t>
            </a:r>
            <a:br>
              <a:rPr/>
            </a:br>
            <a:r>
              <a:t>              （プログラムが動いていること）を表示</a:t>
            </a:r>
          </a:p>
          <a:p>
            <a:pPr lvl="1" eaLnBrk="1" hangingPunct="1">
              <a:buFont typeface="Arial" charset="0"/>
              <a:buChar char="•"/>
              <a:tabLst>
                <a:tab pos="1624013" algn="l"/>
              </a:tabLst>
            </a:pPr>
            <a:r>
              <a:rPr lang="en-US" altLang="ja-JP"/>
              <a:t>LED2		: PUSH1</a:t>
            </a:r>
            <a:r>
              <a:t>が押されたことを表示</a:t>
            </a:r>
          </a:p>
          <a:p>
            <a:pPr lvl="1" eaLnBrk="1" hangingPunct="1">
              <a:buFont typeface="Arial" charset="0"/>
              <a:buChar char="•"/>
              <a:tabLst>
                <a:tab pos="1624013" algn="l"/>
              </a:tabLst>
            </a:pPr>
            <a:r>
              <a:rPr lang="en-US" altLang="ja-JP"/>
              <a:t>LED4	 	: </a:t>
            </a:r>
            <a:r>
              <a:t>タイマが動いていることを表示</a:t>
            </a:r>
          </a:p>
          <a:p>
            <a:pPr lvl="1" eaLnBrk="1" hangingPunct="1">
              <a:buFont typeface="Arial" charset="0"/>
              <a:buChar char="•"/>
              <a:tabLst>
                <a:tab pos="1624013" algn="l"/>
              </a:tabLst>
            </a:pPr>
            <a:r>
              <a:rPr lang="en-US" altLang="ja-JP"/>
              <a:t>SW1	 	: </a:t>
            </a:r>
            <a:r>
              <a:t>タイマを起動・停止</a:t>
            </a:r>
          </a:p>
          <a:p>
            <a:pPr lvl="1" eaLnBrk="1" hangingPunct="1">
              <a:buFont typeface="Arial" charset="0"/>
              <a:buChar char="•"/>
              <a:tabLst>
                <a:tab pos="1624013" algn="l"/>
              </a:tabLst>
            </a:pPr>
            <a:r>
              <a:rPr lang="en-US" altLang="ja-JP"/>
              <a:t>PUSH1	: </a:t>
            </a:r>
            <a:r>
              <a:t>設定時間を</a:t>
            </a:r>
            <a:r>
              <a:rPr lang="en-US" altLang="ja-JP"/>
              <a:t>30</a:t>
            </a:r>
            <a:r>
              <a:t>秒延長</a:t>
            </a:r>
          </a:p>
        </p:txBody>
      </p:sp>
      <p:sp>
        <p:nvSpPr>
          <p:cNvPr id="2" name="スライド番号プレースホルダー 1"/>
          <p:cNvSpPr>
            <a:spLocks noGrp="1"/>
          </p:cNvSpPr>
          <p:nvPr>
            <p:ph type="sldNum" sz="quarter" idx="11"/>
          </p:nvPr>
        </p:nvSpPr>
        <p:spPr/>
        <p:txBody>
          <a:bodyPr/>
          <a:lstStyle/>
          <a:p>
            <a:pPr fontAlgn="base">
              <a:spcAft>
                <a:spcPct val="0"/>
              </a:spcAft>
              <a:defRPr/>
            </a:pPr>
            <a:r>
              <a:rPr lang="en-US" altLang="ja-JP">
                <a:solidFill>
                  <a:srgbClr val="000000"/>
                </a:solidFill>
              </a:rPr>
              <a:t>12-</a:t>
            </a:r>
            <a:fld id="{A4964774-7B05-44A0-B471-8A7C9D589FA5}" type="slidenum">
              <a:rPr lang="en-US" altLang="ja-JP">
                <a:solidFill>
                  <a:srgbClr val="000000"/>
                </a:solidFill>
              </a:rPr>
              <a:pPr fontAlgn="base">
                <a:spcAft>
                  <a:spcPct val="0"/>
                </a:spcAft>
                <a:defRPr/>
              </a:pPr>
              <a:t>11</a:t>
            </a:fld>
            <a:endParaRPr lang="en-US" altLang="ja-JP">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ja-JP" altLang="en-US"/>
              <a:t>カップラーメンタイマの仕様</a:t>
            </a:r>
          </a:p>
        </p:txBody>
      </p:sp>
      <p:sp>
        <p:nvSpPr>
          <p:cNvPr id="251907" name="Rectangle 3"/>
          <p:cNvSpPr>
            <a:spLocks noGrp="1" noChangeArrowheads="1"/>
          </p:cNvSpPr>
          <p:nvPr>
            <p:ph type="body" idx="1"/>
          </p:nvPr>
        </p:nvSpPr>
        <p:spPr>
          <a:xfrm>
            <a:off x="1846263" y="942975"/>
            <a:ext cx="8534400" cy="3581400"/>
          </a:xfrm>
        </p:spPr>
        <p:txBody>
          <a:bodyPr/>
          <a:lstStyle/>
          <a:p>
            <a:pPr eaLnBrk="1" hangingPunct="1">
              <a:lnSpc>
                <a:spcPct val="90000"/>
              </a:lnSpc>
              <a:buFont typeface="Arial" charset="0"/>
              <a:buChar char="•"/>
            </a:pPr>
            <a:r>
              <a:rPr sz="2000"/>
              <a:t>外部仕様</a:t>
            </a:r>
          </a:p>
          <a:p>
            <a:pPr lvl="1" eaLnBrk="1" hangingPunct="1">
              <a:lnSpc>
                <a:spcPct val="90000"/>
              </a:lnSpc>
              <a:buFont typeface="Arial" charset="0"/>
              <a:buChar char="•"/>
            </a:pPr>
            <a:r>
              <a:rPr sz="2000"/>
              <a:t>電源を</a:t>
            </a:r>
            <a:r>
              <a:rPr lang="en-US" altLang="ja-JP" sz="2000"/>
              <a:t>ON</a:t>
            </a:r>
            <a:r>
              <a:rPr sz="2000"/>
              <a:t>の間（プログラムが動いている間）、</a:t>
            </a:r>
            <a:r>
              <a:rPr lang="en-US" altLang="ja-JP" sz="2000"/>
              <a:t>LED1</a:t>
            </a:r>
            <a:r>
              <a:rPr sz="2000"/>
              <a:t>の点灯・消灯を</a:t>
            </a:r>
            <a:r>
              <a:rPr lang="en-US" altLang="ja-JP" sz="2000"/>
              <a:t>1</a:t>
            </a:r>
            <a:r>
              <a:rPr sz="2000"/>
              <a:t>秒間隔で繰り返す</a:t>
            </a:r>
          </a:p>
          <a:p>
            <a:pPr lvl="1" eaLnBrk="1" hangingPunct="1">
              <a:lnSpc>
                <a:spcPct val="90000"/>
              </a:lnSpc>
              <a:buFont typeface="Arial" charset="0"/>
              <a:buChar char="•"/>
            </a:pPr>
            <a:r>
              <a:rPr lang="en-US" altLang="ja-JP" sz="2000"/>
              <a:t>SW1</a:t>
            </a:r>
            <a:r>
              <a:rPr sz="2000"/>
              <a:t>が</a:t>
            </a:r>
            <a:r>
              <a:rPr lang="en-US" altLang="ja-JP" sz="2000"/>
              <a:t>ON</a:t>
            </a:r>
            <a:r>
              <a:rPr sz="2000"/>
              <a:t>になると設定時間を</a:t>
            </a:r>
            <a:r>
              <a:rPr lang="en-US" altLang="ja-JP" sz="2000"/>
              <a:t>30</a:t>
            </a:r>
            <a:r>
              <a:rPr sz="2000"/>
              <a:t>秒にして、タイマを起動する</a:t>
            </a:r>
          </a:p>
          <a:p>
            <a:pPr lvl="1" eaLnBrk="1" hangingPunct="1">
              <a:lnSpc>
                <a:spcPct val="90000"/>
              </a:lnSpc>
              <a:buFont typeface="Arial" charset="0"/>
              <a:buChar char="•"/>
            </a:pPr>
            <a:r>
              <a:rPr lang="en-US" altLang="ja-JP" sz="2000"/>
              <a:t>SW1</a:t>
            </a:r>
            <a:r>
              <a:rPr sz="2000"/>
              <a:t>が</a:t>
            </a:r>
            <a:r>
              <a:rPr lang="en-US" altLang="ja-JP" sz="2000"/>
              <a:t>OFF</a:t>
            </a:r>
            <a:r>
              <a:rPr sz="2000"/>
              <a:t>になると、タイマを停止する</a:t>
            </a:r>
          </a:p>
          <a:p>
            <a:pPr lvl="1" eaLnBrk="1" hangingPunct="1">
              <a:lnSpc>
                <a:spcPct val="90000"/>
              </a:lnSpc>
              <a:buFont typeface="Arial" charset="0"/>
              <a:buChar char="•"/>
            </a:pPr>
            <a:r>
              <a:rPr sz="2000"/>
              <a:t>タイマが動いている間に</a:t>
            </a:r>
            <a:r>
              <a:rPr lang="en-US" altLang="ja-JP" sz="2000"/>
              <a:t>PUSH1</a:t>
            </a:r>
            <a:r>
              <a:rPr sz="2000"/>
              <a:t>が</a:t>
            </a:r>
            <a:r>
              <a:rPr lang="en-US" altLang="ja-JP" sz="2000"/>
              <a:t>ON</a:t>
            </a:r>
            <a:r>
              <a:rPr sz="2000"/>
              <a:t>になると、</a:t>
            </a:r>
            <a:r>
              <a:rPr lang="en-US" altLang="ja-JP" sz="2000"/>
              <a:t>ON</a:t>
            </a:r>
            <a:r>
              <a:rPr sz="2000"/>
              <a:t>の間</a:t>
            </a:r>
            <a:r>
              <a:rPr lang="en-US" altLang="ja-JP" sz="2000"/>
              <a:t>LED2</a:t>
            </a:r>
            <a:r>
              <a:rPr sz="2000"/>
              <a:t>を点灯させ、設定時間を</a:t>
            </a:r>
            <a:r>
              <a:rPr lang="en-US" altLang="ja-JP" sz="2000"/>
              <a:t>30</a:t>
            </a:r>
            <a:r>
              <a:rPr sz="2000"/>
              <a:t>秒延長する</a:t>
            </a:r>
          </a:p>
          <a:p>
            <a:pPr lvl="1" eaLnBrk="1" hangingPunct="1">
              <a:lnSpc>
                <a:spcPct val="90000"/>
              </a:lnSpc>
              <a:buFont typeface="Arial" charset="0"/>
              <a:buChar char="•"/>
            </a:pPr>
            <a:r>
              <a:rPr sz="2000"/>
              <a:t>タイマが動いている間は、</a:t>
            </a:r>
            <a:r>
              <a:rPr lang="en-US" altLang="ja-JP" sz="2000"/>
              <a:t>10</a:t>
            </a:r>
            <a:r>
              <a:rPr sz="2000"/>
              <a:t>秒間隔で、</a:t>
            </a:r>
            <a:r>
              <a:rPr lang="en-US" altLang="ja-JP" sz="2000"/>
              <a:t>LED4</a:t>
            </a:r>
            <a:r>
              <a:rPr sz="2000"/>
              <a:t>を</a:t>
            </a:r>
            <a:r>
              <a:rPr lang="en-US" altLang="ja-JP" sz="2000"/>
              <a:t>2</a:t>
            </a:r>
            <a:r>
              <a:rPr sz="2000"/>
              <a:t>回点滅させる．</a:t>
            </a:r>
            <a:r>
              <a:rPr lang="en-US" altLang="ja-JP" sz="2000"/>
              <a:t>LED4</a:t>
            </a:r>
            <a:r>
              <a:rPr sz="2000"/>
              <a:t>の</a:t>
            </a:r>
            <a:r>
              <a:rPr lang="en-US" altLang="ja-JP" sz="2000"/>
              <a:t>2</a:t>
            </a:r>
            <a:r>
              <a:rPr sz="2000"/>
              <a:t>回点滅は、点灯・消灯を</a:t>
            </a:r>
            <a:r>
              <a:rPr lang="en-US" altLang="ja-JP" sz="2000"/>
              <a:t>0.25</a:t>
            </a:r>
            <a:r>
              <a:rPr sz="2000"/>
              <a:t>秒間隔で</a:t>
            </a:r>
            <a:r>
              <a:rPr lang="en-US" altLang="ja-JP" sz="2000"/>
              <a:t>2</a:t>
            </a:r>
            <a:r>
              <a:rPr sz="2000"/>
              <a:t>回繰り返すことで行う</a:t>
            </a:r>
          </a:p>
          <a:p>
            <a:pPr lvl="1" eaLnBrk="1" hangingPunct="1">
              <a:lnSpc>
                <a:spcPct val="90000"/>
              </a:lnSpc>
              <a:buFont typeface="Arial" charset="0"/>
              <a:buChar char="•"/>
            </a:pPr>
            <a:r>
              <a:rPr sz="2000"/>
              <a:t>設定時間が経過すると、</a:t>
            </a:r>
            <a:r>
              <a:rPr lang="en-US" altLang="ja-JP" sz="2000"/>
              <a:t>LED4</a:t>
            </a:r>
            <a:r>
              <a:rPr sz="2000"/>
              <a:t>を</a:t>
            </a:r>
            <a:r>
              <a:rPr lang="en-US" altLang="ja-JP" sz="2000"/>
              <a:t>15</a:t>
            </a:r>
            <a:r>
              <a:rPr sz="2000"/>
              <a:t>秒間点滅させた後、消灯する．</a:t>
            </a:r>
            <a:r>
              <a:rPr lang="en-US" altLang="ja-JP" sz="2000"/>
              <a:t>LED4</a:t>
            </a:r>
            <a:r>
              <a:rPr sz="2000"/>
              <a:t>の点滅は、点灯・消灯を</a:t>
            </a:r>
            <a:r>
              <a:rPr lang="en-US" altLang="ja-JP" sz="2000"/>
              <a:t>0.25</a:t>
            </a:r>
            <a:r>
              <a:rPr sz="2000"/>
              <a:t>秒間隔で繰り返すことで行う</a:t>
            </a:r>
          </a:p>
        </p:txBody>
      </p:sp>
      <p:sp>
        <p:nvSpPr>
          <p:cNvPr id="251908" name="Line 30"/>
          <p:cNvSpPr>
            <a:spLocks noChangeShapeType="1"/>
          </p:cNvSpPr>
          <p:nvPr/>
        </p:nvSpPr>
        <p:spPr bwMode="auto">
          <a:xfrm flipV="1">
            <a:off x="7805739" y="5286375"/>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09" name="Line 31"/>
          <p:cNvSpPr>
            <a:spLocks noChangeShapeType="1"/>
          </p:cNvSpPr>
          <p:nvPr/>
        </p:nvSpPr>
        <p:spPr bwMode="auto">
          <a:xfrm>
            <a:off x="7805738" y="5286375"/>
            <a:ext cx="533400" cy="1588"/>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0" name="Line 32"/>
          <p:cNvSpPr>
            <a:spLocks noChangeShapeType="1"/>
          </p:cNvSpPr>
          <p:nvPr/>
        </p:nvSpPr>
        <p:spPr bwMode="auto">
          <a:xfrm>
            <a:off x="8339139" y="5286375"/>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1" name="Line 33"/>
          <p:cNvSpPr>
            <a:spLocks noChangeShapeType="1"/>
          </p:cNvSpPr>
          <p:nvPr/>
        </p:nvSpPr>
        <p:spPr bwMode="auto">
          <a:xfrm>
            <a:off x="4529138" y="5895975"/>
            <a:ext cx="3276600" cy="1588"/>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2" name="Text Box 34"/>
          <p:cNvSpPr txBox="1">
            <a:spLocks noChangeArrowheads="1"/>
          </p:cNvSpPr>
          <p:nvPr/>
        </p:nvSpPr>
        <p:spPr bwMode="auto">
          <a:xfrm>
            <a:off x="5661026" y="5895976"/>
            <a:ext cx="917575" cy="348557"/>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a:solidFill>
                  <a:srgbClr val="000000"/>
                </a:solidFill>
                <a:latin typeface="メイリオ" pitchFamily="50" charset="-128"/>
                <a:ea typeface="メイリオ" pitchFamily="50" charset="-128"/>
              </a:rPr>
              <a:t>10</a:t>
            </a:r>
            <a:r>
              <a:rPr lang="ja-JP" altLang="en-US">
                <a:solidFill>
                  <a:srgbClr val="000000"/>
                </a:solidFill>
                <a:latin typeface="メイリオ" pitchFamily="50" charset="-128"/>
                <a:ea typeface="メイリオ" pitchFamily="50" charset="-128"/>
              </a:rPr>
              <a:t>秒</a:t>
            </a:r>
          </a:p>
        </p:txBody>
      </p:sp>
      <p:sp>
        <p:nvSpPr>
          <p:cNvPr id="251913" name="Line 35"/>
          <p:cNvSpPr>
            <a:spLocks noChangeShapeType="1"/>
          </p:cNvSpPr>
          <p:nvPr/>
        </p:nvSpPr>
        <p:spPr bwMode="auto">
          <a:xfrm>
            <a:off x="2386014" y="6199189"/>
            <a:ext cx="5419725" cy="3175"/>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4" name="Line 36"/>
          <p:cNvSpPr>
            <a:spLocks noChangeShapeType="1"/>
          </p:cNvSpPr>
          <p:nvPr/>
        </p:nvSpPr>
        <p:spPr bwMode="auto">
          <a:xfrm>
            <a:off x="8339138" y="5895975"/>
            <a:ext cx="533400" cy="1588"/>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5" name="Line 37"/>
          <p:cNvSpPr>
            <a:spLocks noChangeShapeType="1"/>
          </p:cNvSpPr>
          <p:nvPr/>
        </p:nvSpPr>
        <p:spPr bwMode="auto">
          <a:xfrm flipV="1">
            <a:off x="8872539" y="5286375"/>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6" name="Line 38"/>
          <p:cNvSpPr>
            <a:spLocks noChangeShapeType="1"/>
          </p:cNvSpPr>
          <p:nvPr/>
        </p:nvSpPr>
        <p:spPr bwMode="auto">
          <a:xfrm>
            <a:off x="8872538" y="5286375"/>
            <a:ext cx="533400" cy="1588"/>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7" name="Line 39"/>
          <p:cNvSpPr>
            <a:spLocks noChangeShapeType="1"/>
          </p:cNvSpPr>
          <p:nvPr/>
        </p:nvSpPr>
        <p:spPr bwMode="auto">
          <a:xfrm>
            <a:off x="9405939" y="5286375"/>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8" name="Line 40"/>
          <p:cNvSpPr>
            <a:spLocks noChangeShapeType="1"/>
          </p:cNvSpPr>
          <p:nvPr/>
        </p:nvSpPr>
        <p:spPr bwMode="auto">
          <a:xfrm>
            <a:off x="7805738" y="5057775"/>
            <a:ext cx="533400" cy="1588"/>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19" name="Line 41"/>
          <p:cNvSpPr>
            <a:spLocks noChangeShapeType="1"/>
          </p:cNvSpPr>
          <p:nvPr/>
        </p:nvSpPr>
        <p:spPr bwMode="auto">
          <a:xfrm flipV="1">
            <a:off x="7805739" y="4905375"/>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0" name="Line 42"/>
          <p:cNvSpPr>
            <a:spLocks noChangeShapeType="1"/>
          </p:cNvSpPr>
          <p:nvPr/>
        </p:nvSpPr>
        <p:spPr bwMode="auto">
          <a:xfrm flipV="1">
            <a:off x="8339139" y="4905375"/>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1" name="Line 43"/>
          <p:cNvSpPr>
            <a:spLocks noChangeShapeType="1"/>
          </p:cNvSpPr>
          <p:nvPr/>
        </p:nvSpPr>
        <p:spPr bwMode="auto">
          <a:xfrm flipV="1">
            <a:off x="8872539" y="4905375"/>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2" name="Line 44"/>
          <p:cNvSpPr>
            <a:spLocks noChangeShapeType="1"/>
          </p:cNvSpPr>
          <p:nvPr/>
        </p:nvSpPr>
        <p:spPr bwMode="auto">
          <a:xfrm>
            <a:off x="9405938" y="5895975"/>
            <a:ext cx="533400" cy="1588"/>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3" name="Line 45"/>
          <p:cNvSpPr>
            <a:spLocks noChangeShapeType="1"/>
          </p:cNvSpPr>
          <p:nvPr/>
        </p:nvSpPr>
        <p:spPr bwMode="auto">
          <a:xfrm flipV="1">
            <a:off x="9405939" y="4905375"/>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4" name="Line 46"/>
          <p:cNvSpPr>
            <a:spLocks noChangeShapeType="1"/>
          </p:cNvSpPr>
          <p:nvPr/>
        </p:nvSpPr>
        <p:spPr bwMode="auto">
          <a:xfrm flipV="1">
            <a:off x="9939339" y="4905375"/>
            <a:ext cx="1587" cy="14478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5" name="Line 47"/>
          <p:cNvSpPr>
            <a:spLocks noChangeShapeType="1"/>
          </p:cNvSpPr>
          <p:nvPr/>
        </p:nvSpPr>
        <p:spPr bwMode="auto">
          <a:xfrm>
            <a:off x="8339138" y="5057775"/>
            <a:ext cx="533400" cy="1588"/>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6" name="Line 48"/>
          <p:cNvSpPr>
            <a:spLocks noChangeShapeType="1"/>
          </p:cNvSpPr>
          <p:nvPr/>
        </p:nvSpPr>
        <p:spPr bwMode="auto">
          <a:xfrm>
            <a:off x="8872538" y="5057775"/>
            <a:ext cx="533400" cy="1588"/>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7" name="Line 49"/>
          <p:cNvSpPr>
            <a:spLocks noChangeShapeType="1"/>
          </p:cNvSpPr>
          <p:nvPr/>
        </p:nvSpPr>
        <p:spPr bwMode="auto">
          <a:xfrm>
            <a:off x="9405938" y="5057775"/>
            <a:ext cx="533400" cy="1588"/>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8" name="Line 50"/>
          <p:cNvSpPr>
            <a:spLocks noChangeShapeType="1"/>
          </p:cNvSpPr>
          <p:nvPr/>
        </p:nvSpPr>
        <p:spPr bwMode="auto">
          <a:xfrm flipH="1" flipV="1">
            <a:off x="4519614" y="4905375"/>
            <a:ext cx="9525" cy="14478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29" name="Text Box 51"/>
          <p:cNvSpPr txBox="1">
            <a:spLocks noChangeArrowheads="1"/>
          </p:cNvSpPr>
          <p:nvPr/>
        </p:nvSpPr>
        <p:spPr bwMode="auto">
          <a:xfrm>
            <a:off x="7751763" y="4752976"/>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30" name="Text Box 52"/>
          <p:cNvSpPr txBox="1">
            <a:spLocks noChangeArrowheads="1"/>
          </p:cNvSpPr>
          <p:nvPr/>
        </p:nvSpPr>
        <p:spPr bwMode="auto">
          <a:xfrm>
            <a:off x="8285163" y="4752976"/>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31" name="Text Box 53"/>
          <p:cNvSpPr txBox="1">
            <a:spLocks noChangeArrowheads="1"/>
          </p:cNvSpPr>
          <p:nvPr/>
        </p:nvSpPr>
        <p:spPr bwMode="auto">
          <a:xfrm>
            <a:off x="8818563" y="4752976"/>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32" name="Text Box 54"/>
          <p:cNvSpPr txBox="1">
            <a:spLocks noChangeArrowheads="1"/>
          </p:cNvSpPr>
          <p:nvPr/>
        </p:nvSpPr>
        <p:spPr bwMode="auto">
          <a:xfrm>
            <a:off x="9351963" y="4752976"/>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33" name="Line 55"/>
          <p:cNvSpPr>
            <a:spLocks noChangeShapeType="1"/>
          </p:cNvSpPr>
          <p:nvPr/>
        </p:nvSpPr>
        <p:spPr bwMode="auto">
          <a:xfrm flipV="1">
            <a:off x="7805739" y="4905375"/>
            <a:ext cx="1587" cy="14478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4" name="Line 56"/>
          <p:cNvSpPr>
            <a:spLocks noChangeShapeType="1"/>
          </p:cNvSpPr>
          <p:nvPr/>
        </p:nvSpPr>
        <p:spPr bwMode="auto">
          <a:xfrm flipV="1">
            <a:off x="2386014" y="5287963"/>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5" name="Line 57"/>
          <p:cNvSpPr>
            <a:spLocks noChangeShapeType="1"/>
          </p:cNvSpPr>
          <p:nvPr/>
        </p:nvSpPr>
        <p:spPr bwMode="auto">
          <a:xfrm>
            <a:off x="2386013" y="5287964"/>
            <a:ext cx="533400" cy="1587"/>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6" name="Line 58"/>
          <p:cNvSpPr>
            <a:spLocks noChangeShapeType="1"/>
          </p:cNvSpPr>
          <p:nvPr/>
        </p:nvSpPr>
        <p:spPr bwMode="auto">
          <a:xfrm>
            <a:off x="2919414" y="5287963"/>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7" name="Line 59"/>
          <p:cNvSpPr>
            <a:spLocks noChangeShapeType="1"/>
          </p:cNvSpPr>
          <p:nvPr/>
        </p:nvSpPr>
        <p:spPr bwMode="auto">
          <a:xfrm>
            <a:off x="2919413" y="5897564"/>
            <a:ext cx="533400" cy="1587"/>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8" name="Line 60"/>
          <p:cNvSpPr>
            <a:spLocks noChangeShapeType="1"/>
          </p:cNvSpPr>
          <p:nvPr/>
        </p:nvSpPr>
        <p:spPr bwMode="auto">
          <a:xfrm flipV="1">
            <a:off x="3452814" y="5287963"/>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39" name="Line 61"/>
          <p:cNvSpPr>
            <a:spLocks noChangeShapeType="1"/>
          </p:cNvSpPr>
          <p:nvPr/>
        </p:nvSpPr>
        <p:spPr bwMode="auto">
          <a:xfrm>
            <a:off x="3452813" y="5287964"/>
            <a:ext cx="533400" cy="1587"/>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0" name="Line 62"/>
          <p:cNvSpPr>
            <a:spLocks noChangeShapeType="1"/>
          </p:cNvSpPr>
          <p:nvPr/>
        </p:nvSpPr>
        <p:spPr bwMode="auto">
          <a:xfrm>
            <a:off x="3986214" y="5287963"/>
            <a:ext cx="1587" cy="60960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1" name="Line 63"/>
          <p:cNvSpPr>
            <a:spLocks noChangeShapeType="1"/>
          </p:cNvSpPr>
          <p:nvPr/>
        </p:nvSpPr>
        <p:spPr bwMode="auto">
          <a:xfrm>
            <a:off x="2386013" y="5059364"/>
            <a:ext cx="533400" cy="1587"/>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2" name="Line 64"/>
          <p:cNvSpPr>
            <a:spLocks noChangeShapeType="1"/>
          </p:cNvSpPr>
          <p:nvPr/>
        </p:nvSpPr>
        <p:spPr bwMode="auto">
          <a:xfrm flipV="1">
            <a:off x="2386014" y="4906963"/>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3" name="Line 65"/>
          <p:cNvSpPr>
            <a:spLocks noChangeShapeType="1"/>
          </p:cNvSpPr>
          <p:nvPr/>
        </p:nvSpPr>
        <p:spPr bwMode="auto">
          <a:xfrm flipV="1">
            <a:off x="2919414" y="4906963"/>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4" name="Line 66"/>
          <p:cNvSpPr>
            <a:spLocks noChangeShapeType="1"/>
          </p:cNvSpPr>
          <p:nvPr/>
        </p:nvSpPr>
        <p:spPr bwMode="auto">
          <a:xfrm flipV="1">
            <a:off x="3452814" y="4906963"/>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5" name="Line 67"/>
          <p:cNvSpPr>
            <a:spLocks noChangeShapeType="1"/>
          </p:cNvSpPr>
          <p:nvPr/>
        </p:nvSpPr>
        <p:spPr bwMode="auto">
          <a:xfrm>
            <a:off x="3986213" y="5897564"/>
            <a:ext cx="533400" cy="1587"/>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6" name="Line 68"/>
          <p:cNvSpPr>
            <a:spLocks noChangeShapeType="1"/>
          </p:cNvSpPr>
          <p:nvPr/>
        </p:nvSpPr>
        <p:spPr bwMode="auto">
          <a:xfrm flipV="1">
            <a:off x="3986214" y="4906963"/>
            <a:ext cx="1587" cy="6096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7" name="Line 69"/>
          <p:cNvSpPr>
            <a:spLocks noChangeShapeType="1"/>
          </p:cNvSpPr>
          <p:nvPr/>
        </p:nvSpPr>
        <p:spPr bwMode="auto">
          <a:xfrm>
            <a:off x="2919413" y="5059364"/>
            <a:ext cx="533400" cy="1587"/>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8" name="Line 70"/>
          <p:cNvSpPr>
            <a:spLocks noChangeShapeType="1"/>
          </p:cNvSpPr>
          <p:nvPr/>
        </p:nvSpPr>
        <p:spPr bwMode="auto">
          <a:xfrm>
            <a:off x="3452813" y="5059364"/>
            <a:ext cx="533400" cy="1587"/>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49" name="Line 71"/>
          <p:cNvSpPr>
            <a:spLocks noChangeShapeType="1"/>
          </p:cNvSpPr>
          <p:nvPr/>
        </p:nvSpPr>
        <p:spPr bwMode="auto">
          <a:xfrm>
            <a:off x="3986213" y="5059364"/>
            <a:ext cx="533400" cy="1587"/>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51950" name="Text Box 72"/>
          <p:cNvSpPr txBox="1">
            <a:spLocks noChangeArrowheads="1"/>
          </p:cNvSpPr>
          <p:nvPr/>
        </p:nvSpPr>
        <p:spPr bwMode="auto">
          <a:xfrm>
            <a:off x="2317750" y="4754564"/>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51" name="Text Box 73"/>
          <p:cNvSpPr txBox="1">
            <a:spLocks noChangeArrowheads="1"/>
          </p:cNvSpPr>
          <p:nvPr/>
        </p:nvSpPr>
        <p:spPr bwMode="auto">
          <a:xfrm>
            <a:off x="2851150" y="4754564"/>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52" name="Text Box 74"/>
          <p:cNvSpPr txBox="1">
            <a:spLocks noChangeArrowheads="1"/>
          </p:cNvSpPr>
          <p:nvPr/>
        </p:nvSpPr>
        <p:spPr bwMode="auto">
          <a:xfrm>
            <a:off x="3384550" y="4754564"/>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53" name="Text Box 75"/>
          <p:cNvSpPr txBox="1">
            <a:spLocks noChangeArrowheads="1"/>
          </p:cNvSpPr>
          <p:nvPr/>
        </p:nvSpPr>
        <p:spPr bwMode="auto">
          <a:xfrm>
            <a:off x="3917950" y="4754564"/>
            <a:ext cx="762000" cy="263149"/>
          </a:xfrm>
          <a:prstGeom prst="rect">
            <a:avLst/>
          </a:prstGeom>
          <a:noFill/>
          <a:ln w="9525">
            <a:noFill/>
            <a:miter lim="800000"/>
            <a:headEnd/>
            <a:tailEnd/>
          </a:ln>
        </p:spPr>
        <p:txBody>
          <a:bodyPr>
            <a:spAutoFit/>
          </a:bodyPr>
          <a:lstStyle/>
          <a:p>
            <a:pPr fontAlgn="base">
              <a:lnSpc>
                <a:spcPct val="90000"/>
              </a:lnSpc>
              <a:spcBef>
                <a:spcPct val="50000"/>
              </a:spcBef>
              <a:spcAft>
                <a:spcPct val="0"/>
              </a:spcAft>
            </a:pPr>
            <a:r>
              <a:rPr lang="en-US" altLang="ja-JP" sz="1200">
                <a:solidFill>
                  <a:srgbClr val="000000"/>
                </a:solidFill>
                <a:latin typeface="メイリオ" pitchFamily="50" charset="-128"/>
                <a:ea typeface="メイリオ" pitchFamily="50" charset="-128"/>
              </a:rPr>
              <a:t>0.25</a:t>
            </a:r>
            <a:r>
              <a:rPr lang="ja-JP" altLang="en-US" sz="1200">
                <a:solidFill>
                  <a:srgbClr val="000000"/>
                </a:solidFill>
                <a:latin typeface="メイリオ" pitchFamily="50" charset="-128"/>
                <a:ea typeface="メイリオ" pitchFamily="50" charset="-128"/>
              </a:rPr>
              <a:t>秒</a:t>
            </a:r>
          </a:p>
        </p:txBody>
      </p:sp>
      <p:sp>
        <p:nvSpPr>
          <p:cNvPr id="251954" name="Line 76"/>
          <p:cNvSpPr>
            <a:spLocks noChangeShapeType="1"/>
          </p:cNvSpPr>
          <p:nvPr/>
        </p:nvSpPr>
        <p:spPr bwMode="auto">
          <a:xfrm flipV="1">
            <a:off x="2386014" y="4906963"/>
            <a:ext cx="1587" cy="1447800"/>
          </a:xfrm>
          <a:prstGeom prst="line">
            <a:avLst/>
          </a:prstGeom>
          <a:noFill/>
          <a:ln w="9525">
            <a:solidFill>
              <a:schemeClr val="tx1"/>
            </a:solidFill>
            <a:prstDash val="dash"/>
            <a:round/>
            <a:headEnd/>
            <a:tailEnd/>
          </a:ln>
        </p:spPr>
        <p:txBody>
          <a:bodyPr wrap="none" anchor="ctr"/>
          <a:lstStyle/>
          <a:p>
            <a:pPr fontAlgn="base">
              <a:spcBef>
                <a:spcPct val="0"/>
              </a:spcBef>
              <a:spcAft>
                <a:spcPct val="0"/>
              </a:spcAft>
            </a:pPr>
            <a:endParaRPr lang="ja-JP" altLang="en-US" sz="2000">
              <a:solidFill>
                <a:srgbClr val="000000"/>
              </a:solidFill>
              <a:latin typeface="Times New Roman" pitchFamily="18" charset="0"/>
              <a:ea typeface="ＭＳ ゴシック" pitchFamily="49" charset="-128"/>
            </a:endParaRPr>
          </a:p>
        </p:txBody>
      </p:sp>
      <p:sp>
        <p:nvSpPr>
          <p:cNvPr id="2" name="スライド番号プレースホルダー 1"/>
          <p:cNvSpPr>
            <a:spLocks noGrp="1"/>
          </p:cNvSpPr>
          <p:nvPr>
            <p:ph type="sldNum" sz="quarter" idx="11"/>
          </p:nvPr>
        </p:nvSpPr>
        <p:spPr/>
        <p:txBody>
          <a:bodyPr/>
          <a:lstStyle/>
          <a:p>
            <a:pPr fontAlgn="base">
              <a:spcAft>
                <a:spcPct val="0"/>
              </a:spcAft>
              <a:defRPr/>
            </a:pPr>
            <a:r>
              <a:rPr lang="en-US" altLang="ja-JP">
                <a:solidFill>
                  <a:srgbClr val="000000"/>
                </a:solidFill>
              </a:rPr>
              <a:t>12-</a:t>
            </a:r>
            <a:fld id="{A4964774-7B05-44A0-B471-8A7C9D589FA5}" type="slidenum">
              <a:rPr lang="en-US" altLang="ja-JP">
                <a:solidFill>
                  <a:srgbClr val="000000"/>
                </a:solidFill>
              </a:rPr>
              <a:pPr fontAlgn="base">
                <a:spcAft>
                  <a:spcPct val="0"/>
                </a:spcAft>
                <a:defRPr/>
              </a:pPr>
              <a:t>12</a:t>
            </a:fld>
            <a:endParaRPr lang="en-US" altLang="ja-JP">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66" name="Rectangle 2"/>
          <p:cNvSpPr>
            <a:spLocks noGrp="1" noChangeArrowheads="1"/>
          </p:cNvSpPr>
          <p:nvPr>
            <p:ph type="title"/>
          </p:nvPr>
        </p:nvSpPr>
        <p:spPr/>
        <p:txBody>
          <a:bodyPr/>
          <a:lstStyle/>
          <a:p>
            <a:pPr eaLnBrk="1" hangingPunct="1"/>
            <a:r>
              <a:rPr lang="ja-JP" altLang="en-US"/>
              <a:t>タイマータスクの状態遷移図</a:t>
            </a:r>
          </a:p>
        </p:txBody>
      </p:sp>
      <p:sp>
        <p:nvSpPr>
          <p:cNvPr id="1350667" name="Rectangle 3"/>
          <p:cNvSpPr>
            <a:spLocks noGrp="1" noChangeArrowheads="1"/>
          </p:cNvSpPr>
          <p:nvPr>
            <p:ph type="body" idx="1"/>
          </p:nvPr>
        </p:nvSpPr>
        <p:spPr>
          <a:xfrm>
            <a:off x="2286000" y="990600"/>
            <a:ext cx="7772400" cy="1143000"/>
          </a:xfrm>
        </p:spPr>
        <p:txBody>
          <a:bodyPr/>
          <a:lstStyle/>
          <a:p>
            <a:pPr eaLnBrk="1" hangingPunct="1">
              <a:lnSpc>
                <a:spcPct val="90000"/>
              </a:lnSpc>
              <a:buFont typeface="Arial" charset="0"/>
              <a:buChar char="•"/>
            </a:pPr>
            <a:r>
              <a:t>イベント</a:t>
            </a:r>
          </a:p>
          <a:p>
            <a:pPr lvl="1" eaLnBrk="1" hangingPunct="1">
              <a:lnSpc>
                <a:spcPct val="90000"/>
              </a:lnSpc>
              <a:buFont typeface="Arial" charset="0"/>
              <a:buChar char="•"/>
            </a:pPr>
            <a:r>
              <a:rPr lang="en-US" altLang="ja-JP"/>
              <a:t>SW1 ON,  SW1 OFF, PUSH1</a:t>
            </a:r>
            <a:r>
              <a:t>が</a:t>
            </a:r>
            <a:r>
              <a:rPr lang="en-US" altLang="ja-JP"/>
              <a:t>ON, 1</a:t>
            </a:r>
            <a:r>
              <a:t>秒経過</a:t>
            </a:r>
          </a:p>
          <a:p>
            <a:pPr eaLnBrk="1" hangingPunct="1">
              <a:lnSpc>
                <a:spcPct val="90000"/>
              </a:lnSpc>
              <a:buFont typeface="Arial" charset="0"/>
              <a:buChar char="•"/>
            </a:pPr>
            <a:r>
              <a:t>状態遷移図</a:t>
            </a:r>
          </a:p>
        </p:txBody>
      </p:sp>
      <p:graphicFrame>
        <p:nvGraphicFramePr>
          <p:cNvPr id="1350664" name="Object 8"/>
          <p:cNvGraphicFramePr>
            <a:graphicFrameLocks noChangeAspect="1"/>
          </p:cNvGraphicFramePr>
          <p:nvPr/>
        </p:nvGraphicFramePr>
        <p:xfrm>
          <a:off x="2971800" y="2286000"/>
          <a:ext cx="7010400" cy="3703638"/>
        </p:xfrm>
        <a:graphic>
          <a:graphicData uri="http://schemas.openxmlformats.org/presentationml/2006/ole">
            <mc:AlternateContent xmlns:mc="http://schemas.openxmlformats.org/markup-compatibility/2006">
              <mc:Choice xmlns:v="urn:schemas-microsoft-com:vml" Requires="v">
                <p:oleObj spid="_x0000_s1026" name="Visio" r:id="rId4" imgW="5419249" imgH="2862739" progId="">
                  <p:embed/>
                </p:oleObj>
              </mc:Choice>
              <mc:Fallback>
                <p:oleObj name="Visio" r:id="rId4" imgW="5419249" imgH="2862739" progId="">
                  <p:embed/>
                  <p:pic>
                    <p:nvPicPr>
                      <p:cNvPr id="135066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0"/>
                        <a:ext cx="7010400" cy="3703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0668" name="Text Box 5"/>
          <p:cNvSpPr txBox="1">
            <a:spLocks noChangeArrowheads="1"/>
          </p:cNvSpPr>
          <p:nvPr/>
        </p:nvSpPr>
        <p:spPr bwMode="auto">
          <a:xfrm>
            <a:off x="7531660" y="2286002"/>
            <a:ext cx="924080" cy="322269"/>
          </a:xfrm>
          <a:prstGeom prst="rect">
            <a:avLst/>
          </a:prstGeom>
          <a:solidFill>
            <a:schemeClr val="bg1"/>
          </a:solidFill>
          <a:ln w="9525" algn="ctr">
            <a:noFill/>
            <a:miter lim="800000"/>
            <a:headEnd/>
            <a:tailEnd/>
          </a:ln>
        </p:spPr>
        <p:txBody>
          <a:bodyPr wrap="square" lIns="90000" tIns="46800" rIns="90000" bIns="46800">
            <a:spAutoFit/>
          </a:bodyPr>
          <a:lstStyle/>
          <a:p>
            <a:pPr algn="ctr">
              <a:lnSpc>
                <a:spcPct val="90000"/>
              </a:lnSpc>
              <a:spcBef>
                <a:spcPct val="50000"/>
              </a:spcBef>
            </a:pPr>
            <a:r>
              <a:rPr lang="en-US" altLang="ja-JP" sz="1600" dirty="0">
                <a:latin typeface="メイリオ" pitchFamily="50" charset="-128"/>
                <a:ea typeface="メイリオ" pitchFamily="50" charset="-128"/>
              </a:rPr>
              <a:t>PUSH1</a:t>
            </a:r>
          </a:p>
        </p:txBody>
      </p:sp>
      <p:sp>
        <p:nvSpPr>
          <p:cNvPr id="2" name="スライド番号プレースホルダー 1"/>
          <p:cNvSpPr>
            <a:spLocks noGrp="1"/>
          </p:cNvSpPr>
          <p:nvPr>
            <p:ph type="sldNum" sz="quarter" idx="11"/>
          </p:nvPr>
        </p:nvSpPr>
        <p:spPr/>
        <p:txBody>
          <a:bodyPr/>
          <a:lstStyle/>
          <a:p>
            <a:pPr>
              <a:defRPr/>
            </a:pPr>
            <a:r>
              <a:rPr lang="en-US" altLang="ja-JP"/>
              <a:t>12-</a:t>
            </a:r>
            <a:fld id="{A4964774-7B05-44A0-B471-8A7C9D589FA5}"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0" name="Rectangle 2"/>
          <p:cNvSpPr>
            <a:spLocks noGrp="1" noChangeArrowheads="1"/>
          </p:cNvSpPr>
          <p:nvPr>
            <p:ph type="title"/>
          </p:nvPr>
        </p:nvSpPr>
        <p:spPr/>
        <p:txBody>
          <a:bodyPr/>
          <a:lstStyle/>
          <a:p>
            <a:pPr eaLnBrk="1" hangingPunct="1"/>
            <a:r>
              <a:rPr lang="en-US" altLang="ja-JP"/>
              <a:t>LED4</a:t>
            </a:r>
            <a:r>
              <a:rPr lang="ja-JP" altLang="en-US"/>
              <a:t>点滅タスクの状態遷移図</a:t>
            </a:r>
          </a:p>
        </p:txBody>
      </p:sp>
      <p:sp>
        <p:nvSpPr>
          <p:cNvPr id="1351691" name="Rectangle 3"/>
          <p:cNvSpPr>
            <a:spLocks noGrp="1" noChangeArrowheads="1"/>
          </p:cNvSpPr>
          <p:nvPr>
            <p:ph type="body" idx="1"/>
          </p:nvPr>
        </p:nvSpPr>
        <p:spPr>
          <a:xfrm>
            <a:off x="2286001" y="990600"/>
            <a:ext cx="7978775" cy="1143000"/>
          </a:xfrm>
        </p:spPr>
        <p:txBody>
          <a:bodyPr/>
          <a:lstStyle/>
          <a:p>
            <a:pPr eaLnBrk="1" hangingPunct="1">
              <a:lnSpc>
                <a:spcPct val="90000"/>
              </a:lnSpc>
              <a:buFont typeface="Arial" charset="0"/>
              <a:buChar char="•"/>
            </a:pPr>
            <a:r>
              <a:t>イベント</a:t>
            </a:r>
          </a:p>
          <a:p>
            <a:pPr lvl="1" eaLnBrk="1" hangingPunct="1">
              <a:lnSpc>
                <a:spcPct val="90000"/>
              </a:lnSpc>
              <a:buFont typeface="Arial" charset="0"/>
              <a:buChar char="•"/>
            </a:pPr>
            <a:r>
              <a:rPr lang="en-US" altLang="ja-JP"/>
              <a:t>4</a:t>
            </a:r>
            <a:r>
              <a:t>回点滅要求</a:t>
            </a:r>
            <a:r>
              <a:rPr lang="en-US" altLang="ja-JP"/>
              <a:t>, </a:t>
            </a:r>
            <a:r>
              <a:t>タイムアウト通知</a:t>
            </a:r>
            <a:r>
              <a:rPr lang="en-US" altLang="ja-JP"/>
              <a:t>,  OFF</a:t>
            </a:r>
            <a:r>
              <a:t>通知</a:t>
            </a:r>
            <a:r>
              <a:rPr lang="en-US" altLang="ja-JP"/>
              <a:t>, 0.25</a:t>
            </a:r>
            <a:r>
              <a:t>秒経過</a:t>
            </a:r>
          </a:p>
          <a:p>
            <a:pPr eaLnBrk="1" hangingPunct="1">
              <a:lnSpc>
                <a:spcPct val="90000"/>
              </a:lnSpc>
              <a:buFont typeface="Arial" charset="0"/>
              <a:buChar char="•"/>
            </a:pPr>
            <a:r>
              <a:t>状態遷移図</a:t>
            </a:r>
          </a:p>
        </p:txBody>
      </p:sp>
      <p:graphicFrame>
        <p:nvGraphicFramePr>
          <p:cNvPr id="1351688" name="Object 8"/>
          <p:cNvGraphicFramePr>
            <a:graphicFrameLocks noChangeAspect="1"/>
          </p:cNvGraphicFramePr>
          <p:nvPr/>
        </p:nvGraphicFramePr>
        <p:xfrm>
          <a:off x="3200400" y="2362200"/>
          <a:ext cx="5791200" cy="3625850"/>
        </p:xfrm>
        <a:graphic>
          <a:graphicData uri="http://schemas.openxmlformats.org/presentationml/2006/ole">
            <mc:AlternateContent xmlns:mc="http://schemas.openxmlformats.org/markup-compatibility/2006">
              <mc:Choice xmlns:v="urn:schemas-microsoft-com:vml" Requires="v">
                <p:oleObj spid="_x0000_s2050" name="Visio" r:id="rId4" imgW="5248751" imgH="3287078" progId="">
                  <p:embed/>
                </p:oleObj>
              </mc:Choice>
              <mc:Fallback>
                <p:oleObj name="Visio" r:id="rId4" imgW="5248751" imgH="3287078" progId="">
                  <p:embed/>
                  <p:pic>
                    <p:nvPicPr>
                      <p:cNvPr id="13516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362200"/>
                        <a:ext cx="5791200" cy="36258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p:cNvSpPr>
            <a:spLocks noGrp="1"/>
          </p:cNvSpPr>
          <p:nvPr>
            <p:ph type="sldNum" sz="quarter" idx="11"/>
          </p:nvPr>
        </p:nvSpPr>
        <p:spPr/>
        <p:txBody>
          <a:bodyPr/>
          <a:lstStyle/>
          <a:p>
            <a:pPr>
              <a:defRPr/>
            </a:pPr>
            <a:r>
              <a:rPr lang="en-US" altLang="ja-JP"/>
              <a:t>12-</a:t>
            </a:r>
            <a:fld id="{A4964774-7B05-44A0-B471-8A7C9D589FA5}" type="slidenum">
              <a:rPr lang="en-US" altLang="ja-JP" smtClean="0"/>
              <a:pPr>
                <a:defRPr/>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63E93-203F-43E2-BFFD-E9A72009A861}"/>
              </a:ext>
            </a:extLst>
          </p:cNvPr>
          <p:cNvSpPr>
            <a:spLocks noGrp="1"/>
          </p:cNvSpPr>
          <p:nvPr>
            <p:ph type="title"/>
          </p:nvPr>
        </p:nvSpPr>
        <p:spPr/>
        <p:txBody>
          <a:bodyPr>
            <a:normAutofit/>
          </a:bodyPr>
          <a:lstStyle/>
          <a:p>
            <a:r>
              <a:rPr lang="en-US" altLang="ja-JP"/>
              <a:t>Step1 </a:t>
            </a:r>
            <a:r>
              <a:rPr lang="ja-JP" altLang="en-US"/>
              <a:t>抜け漏れなく改造するために</a:t>
            </a:r>
            <a:endParaRPr kumimoji="1" lang="ja-JP" altLang="en-US"/>
          </a:p>
        </p:txBody>
      </p:sp>
      <p:sp>
        <p:nvSpPr>
          <p:cNvPr id="3" name="コンテンツ プレースホルダー 2">
            <a:extLst>
              <a:ext uri="{FF2B5EF4-FFF2-40B4-BE49-F238E27FC236}">
                <a16:creationId xmlns:a16="http://schemas.microsoft.com/office/drawing/2014/main" id="{6E7F275D-C050-440E-B7CE-472D7B2F786A}"/>
              </a:ext>
            </a:extLst>
          </p:cNvPr>
          <p:cNvSpPr>
            <a:spLocks noGrp="1"/>
          </p:cNvSpPr>
          <p:nvPr>
            <p:ph idx="1"/>
          </p:nvPr>
        </p:nvSpPr>
        <p:spPr/>
        <p:txBody>
          <a:bodyPr/>
          <a:lstStyle/>
          <a:p>
            <a:r>
              <a:rPr lang="ja-JP" altLang="en-US"/>
              <a:t>改造前に、ベースソフトを理解する必要があります。</a:t>
            </a:r>
            <a:endParaRPr lang="en-US" altLang="ja-JP"/>
          </a:p>
          <a:p>
            <a:pPr lvl="1"/>
            <a:r>
              <a:rPr lang="ja-JP" altLang="en-US"/>
              <a:t>状態遷移図とソースコード群</a:t>
            </a:r>
            <a:r>
              <a:rPr lang="en-US" altLang="ja-JP"/>
              <a:t>(\program_asp\cup_timer)</a:t>
            </a:r>
            <a:r>
              <a:rPr lang="ja-JP" altLang="en-US"/>
              <a:t>を見比べてみてください。</a:t>
            </a:r>
            <a:endParaRPr lang="en-US" altLang="ja-JP"/>
          </a:p>
          <a:p>
            <a:pPr lvl="1"/>
            <a:endParaRPr lang="en-US" altLang="ja-JP"/>
          </a:p>
          <a:p>
            <a:r>
              <a:rPr lang="ja-JP" altLang="en-US"/>
              <a:t>上記の方法で、他人の作成したコードを、初心者が抜け漏れなく改造できるでしょうか</a:t>
            </a:r>
            <a:r>
              <a:rPr lang="en-US" altLang="ja-JP"/>
              <a:t>?</a:t>
            </a:r>
          </a:p>
          <a:p>
            <a:r>
              <a:rPr lang="ja-JP" altLang="en-US"/>
              <a:t>まず全体像の把握のために、タスクとハンドラの相関図を作成するとよいでしょう。</a:t>
            </a:r>
            <a:endParaRPr lang="en-US" altLang="ja-JP"/>
          </a:p>
          <a:p>
            <a:r>
              <a:rPr lang="ja-JP" altLang="en-US"/>
              <a:t>演習</a:t>
            </a:r>
            <a:r>
              <a:rPr lang="en-US" altLang="ja-JP"/>
              <a:t>:</a:t>
            </a:r>
            <a:r>
              <a:rPr lang="ja-JP" altLang="en-US"/>
              <a:t>タスクとハンドラの相関図を作成してください。解答例は次ページ。</a:t>
            </a:r>
            <a:endParaRPr lang="en-US" altLang="ja-JP"/>
          </a:p>
        </p:txBody>
      </p:sp>
    </p:spTree>
    <p:extLst>
      <p:ext uri="{BB962C8B-B14F-4D97-AF65-F5344CB8AC3E}">
        <p14:creationId xmlns:p14="http://schemas.microsoft.com/office/powerpoint/2010/main" val="228256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16C09-2D12-41DA-ACE3-CEBF1B7E1758}"/>
              </a:ext>
            </a:extLst>
          </p:cNvPr>
          <p:cNvSpPr>
            <a:spLocks noGrp="1"/>
          </p:cNvSpPr>
          <p:nvPr>
            <p:ph type="title"/>
          </p:nvPr>
        </p:nvSpPr>
        <p:spPr/>
        <p:txBody>
          <a:bodyPr/>
          <a:lstStyle/>
          <a:p>
            <a:r>
              <a:rPr lang="ja-JP" altLang="en-US"/>
              <a:t>タスクとハンドラの相関図</a:t>
            </a:r>
            <a:endParaRPr kumimoji="1" lang="ja-JP" altLang="en-US"/>
          </a:p>
        </p:txBody>
      </p:sp>
      <p:sp>
        <p:nvSpPr>
          <p:cNvPr id="4" name="正方形/長方形 3">
            <a:extLst>
              <a:ext uri="{FF2B5EF4-FFF2-40B4-BE49-F238E27FC236}">
                <a16:creationId xmlns:a16="http://schemas.microsoft.com/office/drawing/2014/main" id="{748D75A3-4A29-492B-A889-4D6BDA28982A}"/>
              </a:ext>
            </a:extLst>
          </p:cNvPr>
          <p:cNvSpPr/>
          <p:nvPr/>
        </p:nvSpPr>
        <p:spPr>
          <a:xfrm>
            <a:off x="3932401" y="2820435"/>
            <a:ext cx="1984025" cy="1225864"/>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a:t>タイマタスク</a:t>
            </a:r>
          </a:p>
        </p:txBody>
      </p:sp>
      <p:sp>
        <p:nvSpPr>
          <p:cNvPr id="5" name="正方形/長方形 4">
            <a:extLst>
              <a:ext uri="{FF2B5EF4-FFF2-40B4-BE49-F238E27FC236}">
                <a16:creationId xmlns:a16="http://schemas.microsoft.com/office/drawing/2014/main" id="{CE10E79E-D0B6-44C8-8222-CE4B362C3EFB}"/>
              </a:ext>
            </a:extLst>
          </p:cNvPr>
          <p:cNvSpPr/>
          <p:nvPr/>
        </p:nvSpPr>
        <p:spPr>
          <a:xfrm>
            <a:off x="7189335" y="2820434"/>
            <a:ext cx="1892183" cy="1225864"/>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800" b="1"/>
              <a:t>LED4</a:t>
            </a:r>
            <a:r>
              <a:rPr kumimoji="1" lang="ja-JP" altLang="en-US" sz="1800" b="1"/>
              <a:t>点滅タスク</a:t>
            </a:r>
          </a:p>
        </p:txBody>
      </p:sp>
      <p:cxnSp>
        <p:nvCxnSpPr>
          <p:cNvPr id="6" name="直線矢印コネクタ 5">
            <a:extLst>
              <a:ext uri="{FF2B5EF4-FFF2-40B4-BE49-F238E27FC236}">
                <a16:creationId xmlns:a16="http://schemas.microsoft.com/office/drawing/2014/main" id="{0E0DC18E-84A3-45C8-AC18-CC72EC6D000D}"/>
              </a:ext>
            </a:extLst>
          </p:cNvPr>
          <p:cNvCxnSpPr>
            <a:cxnSpLocks/>
            <a:stCxn id="5" idx="3"/>
            <a:endCxn id="15" idx="2"/>
          </p:cNvCxnSpPr>
          <p:nvPr/>
        </p:nvCxnSpPr>
        <p:spPr>
          <a:xfrm flipV="1">
            <a:off x="9081518" y="2263672"/>
            <a:ext cx="2050679" cy="1169694"/>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7EEED03C-A7C4-44DA-8997-4717CD0B46C4}"/>
              </a:ext>
            </a:extLst>
          </p:cNvPr>
          <p:cNvCxnSpPr>
            <a:cxnSpLocks/>
            <a:stCxn id="4" idx="3"/>
            <a:endCxn id="5" idx="1"/>
          </p:cNvCxnSpPr>
          <p:nvPr/>
        </p:nvCxnSpPr>
        <p:spPr>
          <a:xfrm flipV="1">
            <a:off x="5916426" y="3433366"/>
            <a:ext cx="1272909" cy="1"/>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923D1232-3C08-4024-9177-0096E81915CD}"/>
              </a:ext>
            </a:extLst>
          </p:cNvPr>
          <p:cNvCxnSpPr>
            <a:cxnSpLocks/>
            <a:stCxn id="14" idx="2"/>
            <a:endCxn id="4" idx="1"/>
          </p:cNvCxnSpPr>
          <p:nvPr/>
        </p:nvCxnSpPr>
        <p:spPr>
          <a:xfrm>
            <a:off x="2396360" y="2605895"/>
            <a:ext cx="1536041" cy="827472"/>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BD2AEFD4-1086-4B01-AB3D-35048D8F1BE0}"/>
              </a:ext>
            </a:extLst>
          </p:cNvPr>
          <p:cNvSpPr/>
          <p:nvPr/>
        </p:nvSpPr>
        <p:spPr>
          <a:xfrm>
            <a:off x="6103531" y="5495610"/>
            <a:ext cx="913234" cy="388634"/>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b="1"/>
              <a:t>LED1</a:t>
            </a:r>
            <a:r>
              <a:rPr kumimoji="1" lang="ja-JP" altLang="en-US" sz="1100" b="1"/>
              <a:t>点滅</a:t>
            </a:r>
            <a:endParaRPr kumimoji="1" lang="en-US" altLang="ja-JP" sz="1100" b="1"/>
          </a:p>
          <a:p>
            <a:pPr algn="ctr"/>
            <a:r>
              <a:rPr kumimoji="1" lang="ja-JP" altLang="en-US" sz="1100" b="1"/>
              <a:t>ハンドラ</a:t>
            </a:r>
          </a:p>
        </p:txBody>
      </p:sp>
      <p:sp>
        <p:nvSpPr>
          <p:cNvPr id="10" name="正方形/長方形 9">
            <a:extLst>
              <a:ext uri="{FF2B5EF4-FFF2-40B4-BE49-F238E27FC236}">
                <a16:creationId xmlns:a16="http://schemas.microsoft.com/office/drawing/2014/main" id="{9B32C31F-8A1E-4971-B258-45F344CAB5CF}"/>
              </a:ext>
            </a:extLst>
          </p:cNvPr>
          <p:cNvSpPr/>
          <p:nvPr/>
        </p:nvSpPr>
        <p:spPr>
          <a:xfrm>
            <a:off x="2899661" y="5844761"/>
            <a:ext cx="2024753" cy="323380"/>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a:t>スライドスイッチ</a:t>
            </a:r>
          </a:p>
        </p:txBody>
      </p:sp>
      <p:sp>
        <p:nvSpPr>
          <p:cNvPr id="11" name="正方形/長方形 10">
            <a:extLst>
              <a:ext uri="{FF2B5EF4-FFF2-40B4-BE49-F238E27FC236}">
                <a16:creationId xmlns:a16="http://schemas.microsoft.com/office/drawing/2014/main" id="{97651F25-6B44-4E0B-83BF-3858CED82F84}"/>
              </a:ext>
            </a:extLst>
          </p:cNvPr>
          <p:cNvSpPr/>
          <p:nvPr/>
        </p:nvSpPr>
        <p:spPr>
          <a:xfrm>
            <a:off x="172154" y="5831226"/>
            <a:ext cx="2040656" cy="349671"/>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a:t>プッシュスイッチ</a:t>
            </a:r>
          </a:p>
        </p:txBody>
      </p:sp>
      <p:sp>
        <p:nvSpPr>
          <p:cNvPr id="12" name="正方形/長方形 11">
            <a:extLst>
              <a:ext uri="{FF2B5EF4-FFF2-40B4-BE49-F238E27FC236}">
                <a16:creationId xmlns:a16="http://schemas.microsoft.com/office/drawing/2014/main" id="{E427C798-9259-41E5-8836-5504B4BC2F2C}"/>
              </a:ext>
            </a:extLst>
          </p:cNvPr>
          <p:cNvSpPr/>
          <p:nvPr/>
        </p:nvSpPr>
        <p:spPr>
          <a:xfrm>
            <a:off x="4364471" y="5306314"/>
            <a:ext cx="1071399" cy="323380"/>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800" b="1"/>
              <a:t>LED</a:t>
            </a:r>
            <a:r>
              <a:rPr kumimoji="1" lang="ja-JP" altLang="en-US" sz="1800" b="1"/>
              <a:t>２</a:t>
            </a:r>
          </a:p>
        </p:txBody>
      </p:sp>
      <p:sp>
        <p:nvSpPr>
          <p:cNvPr id="13" name="正方形/長方形 12">
            <a:extLst>
              <a:ext uri="{FF2B5EF4-FFF2-40B4-BE49-F238E27FC236}">
                <a16:creationId xmlns:a16="http://schemas.microsoft.com/office/drawing/2014/main" id="{8C3D3C2A-7625-44F8-B2F8-307A363A806E}"/>
              </a:ext>
            </a:extLst>
          </p:cNvPr>
          <p:cNvSpPr/>
          <p:nvPr/>
        </p:nvSpPr>
        <p:spPr>
          <a:xfrm>
            <a:off x="1426032" y="4266059"/>
            <a:ext cx="2146396" cy="646763"/>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a:t>0.01</a:t>
            </a:r>
            <a:r>
              <a:rPr lang="ja-JP" altLang="en-US" sz="1800" b="1"/>
              <a:t>秒</a:t>
            </a:r>
            <a:endParaRPr lang="en-US" altLang="ja-JP" sz="1800" b="1"/>
          </a:p>
          <a:p>
            <a:pPr algn="ctr"/>
            <a:r>
              <a:rPr lang="ja-JP" altLang="en-US" sz="1800" b="1"/>
              <a:t>周期</a:t>
            </a:r>
            <a:r>
              <a:rPr kumimoji="1" lang="ja-JP" altLang="en-US" sz="1800" b="1"/>
              <a:t>ハンドラ</a:t>
            </a:r>
          </a:p>
        </p:txBody>
      </p:sp>
      <p:sp>
        <p:nvSpPr>
          <p:cNvPr id="14" name="正方形/長方形 13">
            <a:extLst>
              <a:ext uri="{FF2B5EF4-FFF2-40B4-BE49-F238E27FC236}">
                <a16:creationId xmlns:a16="http://schemas.microsoft.com/office/drawing/2014/main" id="{4165056D-8693-4398-858F-807ED6165171}"/>
              </a:ext>
            </a:extLst>
          </p:cNvPr>
          <p:cNvSpPr/>
          <p:nvPr/>
        </p:nvSpPr>
        <p:spPr>
          <a:xfrm>
            <a:off x="1080918" y="2299921"/>
            <a:ext cx="2630884" cy="305974"/>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a:t>1</a:t>
            </a:r>
            <a:r>
              <a:rPr lang="ja-JP" altLang="en-US" sz="1800" b="1"/>
              <a:t>秒周期ハンドラ</a:t>
            </a:r>
            <a:endParaRPr kumimoji="1" lang="ja-JP" altLang="en-US" sz="1800" b="1"/>
          </a:p>
        </p:txBody>
      </p:sp>
      <p:sp>
        <p:nvSpPr>
          <p:cNvPr id="15" name="正方形/長方形 14">
            <a:extLst>
              <a:ext uri="{FF2B5EF4-FFF2-40B4-BE49-F238E27FC236}">
                <a16:creationId xmlns:a16="http://schemas.microsoft.com/office/drawing/2014/main" id="{79264D97-B542-4B0A-AA80-3CC4790FFF12}"/>
              </a:ext>
            </a:extLst>
          </p:cNvPr>
          <p:cNvSpPr/>
          <p:nvPr/>
        </p:nvSpPr>
        <p:spPr>
          <a:xfrm>
            <a:off x="10578199" y="1841583"/>
            <a:ext cx="1107996" cy="42208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000" b="1"/>
              <a:t>LED4</a:t>
            </a:r>
            <a:endParaRPr kumimoji="1" lang="ja-JP" altLang="en-US" sz="2000" b="1"/>
          </a:p>
        </p:txBody>
      </p:sp>
      <p:cxnSp>
        <p:nvCxnSpPr>
          <p:cNvPr id="16" name="直線矢印コネクタ 15">
            <a:extLst>
              <a:ext uri="{FF2B5EF4-FFF2-40B4-BE49-F238E27FC236}">
                <a16:creationId xmlns:a16="http://schemas.microsoft.com/office/drawing/2014/main" id="{0A83C170-31A7-4B95-8F69-2D05A2D1420D}"/>
              </a:ext>
            </a:extLst>
          </p:cNvPr>
          <p:cNvCxnSpPr>
            <a:cxnSpLocks/>
            <a:stCxn id="13" idx="0"/>
            <a:endCxn id="4" idx="1"/>
          </p:cNvCxnSpPr>
          <p:nvPr/>
        </p:nvCxnSpPr>
        <p:spPr>
          <a:xfrm flipV="1">
            <a:off x="2499230" y="3433367"/>
            <a:ext cx="1433171" cy="832692"/>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2133843-C336-4F6E-8108-A8E68EC69C34}"/>
              </a:ext>
            </a:extLst>
          </p:cNvPr>
          <p:cNvCxnSpPr>
            <a:cxnSpLocks/>
            <a:stCxn id="13" idx="2"/>
            <a:endCxn id="11" idx="0"/>
          </p:cNvCxnSpPr>
          <p:nvPr/>
        </p:nvCxnSpPr>
        <p:spPr>
          <a:xfrm flipH="1">
            <a:off x="1192482" y="4912822"/>
            <a:ext cx="1306748" cy="918404"/>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72C1709-D334-47DB-BA2E-F7CD765E2054}"/>
              </a:ext>
            </a:extLst>
          </p:cNvPr>
          <p:cNvCxnSpPr>
            <a:cxnSpLocks/>
            <a:stCxn id="13" idx="2"/>
            <a:endCxn id="10" idx="0"/>
          </p:cNvCxnSpPr>
          <p:nvPr/>
        </p:nvCxnSpPr>
        <p:spPr>
          <a:xfrm>
            <a:off x="2499230" y="4912822"/>
            <a:ext cx="1412808" cy="931939"/>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2539AA0-8B2A-41EB-A628-356C41AECD1E}"/>
              </a:ext>
            </a:extLst>
          </p:cNvPr>
          <p:cNvCxnSpPr>
            <a:cxnSpLocks/>
            <a:stCxn id="13" idx="3"/>
            <a:endCxn id="12" idx="0"/>
          </p:cNvCxnSpPr>
          <p:nvPr/>
        </p:nvCxnSpPr>
        <p:spPr>
          <a:xfrm>
            <a:off x="3572428" y="4589441"/>
            <a:ext cx="1327743" cy="716873"/>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DBCC0DA-5E99-4EE4-A1F3-29E06E31EEB3}"/>
              </a:ext>
            </a:extLst>
          </p:cNvPr>
          <p:cNvSpPr txBox="1"/>
          <p:nvPr/>
        </p:nvSpPr>
        <p:spPr>
          <a:xfrm>
            <a:off x="6038903" y="3495557"/>
            <a:ext cx="1107996" cy="523220"/>
          </a:xfrm>
          <a:prstGeom prst="rect">
            <a:avLst/>
          </a:prstGeom>
          <a:noFill/>
        </p:spPr>
        <p:txBody>
          <a:bodyPr wrap="square" rtlCol="0">
            <a:spAutoFit/>
          </a:bodyPr>
          <a:lstStyle/>
          <a:p>
            <a:r>
              <a:rPr kumimoji="1" lang="ja-JP" altLang="en-US" sz="1400"/>
              <a:t>イベントフラグ</a:t>
            </a:r>
          </a:p>
        </p:txBody>
      </p:sp>
      <p:cxnSp>
        <p:nvCxnSpPr>
          <p:cNvPr id="21" name="直線矢印コネクタ 20">
            <a:extLst>
              <a:ext uri="{FF2B5EF4-FFF2-40B4-BE49-F238E27FC236}">
                <a16:creationId xmlns:a16="http://schemas.microsoft.com/office/drawing/2014/main" id="{542F45D2-D171-4460-BF12-9795AA284F27}"/>
              </a:ext>
            </a:extLst>
          </p:cNvPr>
          <p:cNvCxnSpPr>
            <a:cxnSpLocks/>
            <a:stCxn id="5" idx="3"/>
            <a:endCxn id="32" idx="0"/>
          </p:cNvCxnSpPr>
          <p:nvPr/>
        </p:nvCxnSpPr>
        <p:spPr>
          <a:xfrm>
            <a:off x="9081518" y="3433366"/>
            <a:ext cx="1935408" cy="2091539"/>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18CC7D0-559A-4CEB-99C0-8C11A5FAE61B}"/>
              </a:ext>
            </a:extLst>
          </p:cNvPr>
          <p:cNvSpPr txBox="1"/>
          <p:nvPr/>
        </p:nvSpPr>
        <p:spPr>
          <a:xfrm>
            <a:off x="9726715" y="3896727"/>
            <a:ext cx="1210588" cy="338554"/>
          </a:xfrm>
          <a:prstGeom prst="rect">
            <a:avLst/>
          </a:prstGeom>
          <a:noFill/>
        </p:spPr>
        <p:txBody>
          <a:bodyPr wrap="none" rtlCol="0">
            <a:spAutoFit/>
          </a:bodyPr>
          <a:lstStyle/>
          <a:p>
            <a:r>
              <a:rPr lang="ja-JP" altLang="en-US" sz="1600"/>
              <a:t>起動・停止</a:t>
            </a:r>
            <a:endParaRPr kumimoji="1" lang="ja-JP" altLang="en-US" sz="1600"/>
          </a:p>
        </p:txBody>
      </p:sp>
      <p:sp>
        <p:nvSpPr>
          <p:cNvPr id="23" name="テキスト ボックス 22">
            <a:extLst>
              <a:ext uri="{FF2B5EF4-FFF2-40B4-BE49-F238E27FC236}">
                <a16:creationId xmlns:a16="http://schemas.microsoft.com/office/drawing/2014/main" id="{21FEFF77-52B6-498B-8985-3F67CBF8C4EF}"/>
              </a:ext>
            </a:extLst>
          </p:cNvPr>
          <p:cNvSpPr txBox="1"/>
          <p:nvPr/>
        </p:nvSpPr>
        <p:spPr>
          <a:xfrm>
            <a:off x="4114460" y="4620440"/>
            <a:ext cx="1800493" cy="338554"/>
          </a:xfrm>
          <a:prstGeom prst="rect">
            <a:avLst/>
          </a:prstGeom>
          <a:noFill/>
        </p:spPr>
        <p:txBody>
          <a:bodyPr wrap="square" rtlCol="0">
            <a:spAutoFit/>
          </a:bodyPr>
          <a:lstStyle/>
          <a:p>
            <a:r>
              <a:rPr kumimoji="1" lang="ja-JP" altLang="en-US" sz="1600"/>
              <a:t>点灯・消灯</a:t>
            </a:r>
          </a:p>
        </p:txBody>
      </p:sp>
      <p:sp>
        <p:nvSpPr>
          <p:cNvPr id="24" name="テキスト ボックス 23">
            <a:extLst>
              <a:ext uri="{FF2B5EF4-FFF2-40B4-BE49-F238E27FC236}">
                <a16:creationId xmlns:a16="http://schemas.microsoft.com/office/drawing/2014/main" id="{2A97C287-04E0-491A-A203-02991AE08334}"/>
              </a:ext>
            </a:extLst>
          </p:cNvPr>
          <p:cNvSpPr txBox="1"/>
          <p:nvPr/>
        </p:nvSpPr>
        <p:spPr>
          <a:xfrm>
            <a:off x="1957198" y="5205618"/>
            <a:ext cx="1114378" cy="338554"/>
          </a:xfrm>
          <a:prstGeom prst="rect">
            <a:avLst/>
          </a:prstGeom>
          <a:noFill/>
        </p:spPr>
        <p:txBody>
          <a:bodyPr wrap="square" rtlCol="0">
            <a:spAutoFit/>
          </a:bodyPr>
          <a:lstStyle/>
          <a:p>
            <a:r>
              <a:rPr kumimoji="1" lang="ja-JP" altLang="en-US" sz="1600"/>
              <a:t>状態取得</a:t>
            </a:r>
          </a:p>
        </p:txBody>
      </p:sp>
      <p:sp>
        <p:nvSpPr>
          <p:cNvPr id="25" name="テキスト ボックス 24">
            <a:extLst>
              <a:ext uri="{FF2B5EF4-FFF2-40B4-BE49-F238E27FC236}">
                <a16:creationId xmlns:a16="http://schemas.microsoft.com/office/drawing/2014/main" id="{83E688DF-84BE-4569-9EBB-5009B373F84C}"/>
              </a:ext>
            </a:extLst>
          </p:cNvPr>
          <p:cNvSpPr txBox="1"/>
          <p:nvPr/>
        </p:nvSpPr>
        <p:spPr>
          <a:xfrm>
            <a:off x="9190346" y="2464767"/>
            <a:ext cx="1210588" cy="338554"/>
          </a:xfrm>
          <a:prstGeom prst="rect">
            <a:avLst/>
          </a:prstGeom>
          <a:noFill/>
        </p:spPr>
        <p:txBody>
          <a:bodyPr wrap="none" rtlCol="0">
            <a:spAutoFit/>
          </a:bodyPr>
          <a:lstStyle/>
          <a:p>
            <a:r>
              <a:rPr kumimoji="1" lang="ja-JP" altLang="en-US" sz="1600"/>
              <a:t>点灯・消灯</a:t>
            </a:r>
          </a:p>
        </p:txBody>
      </p:sp>
      <p:sp>
        <p:nvSpPr>
          <p:cNvPr id="27" name="正方形/長方形 26">
            <a:extLst>
              <a:ext uri="{FF2B5EF4-FFF2-40B4-BE49-F238E27FC236}">
                <a16:creationId xmlns:a16="http://schemas.microsoft.com/office/drawing/2014/main" id="{21D4E522-9EA3-4FAF-9F65-DABD42D11C17}"/>
              </a:ext>
            </a:extLst>
          </p:cNvPr>
          <p:cNvSpPr/>
          <p:nvPr/>
        </p:nvSpPr>
        <p:spPr>
          <a:xfrm>
            <a:off x="6244175" y="6307787"/>
            <a:ext cx="631945" cy="298177"/>
          </a:xfrm>
          <a:prstGeom prst="rect">
            <a:avLst/>
          </a:prstGeom>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b="1"/>
              <a:t>LED1</a:t>
            </a:r>
            <a:endParaRPr kumimoji="1" lang="ja-JP" altLang="en-US" sz="1100" b="1"/>
          </a:p>
        </p:txBody>
      </p:sp>
      <p:cxnSp>
        <p:nvCxnSpPr>
          <p:cNvPr id="28" name="直線矢印コネクタ 27">
            <a:extLst>
              <a:ext uri="{FF2B5EF4-FFF2-40B4-BE49-F238E27FC236}">
                <a16:creationId xmlns:a16="http://schemas.microsoft.com/office/drawing/2014/main" id="{D64FCA68-6664-4407-8E39-7942DEB5C0CB}"/>
              </a:ext>
            </a:extLst>
          </p:cNvPr>
          <p:cNvCxnSpPr>
            <a:cxnSpLocks/>
            <a:stCxn id="9" idx="2"/>
            <a:endCxn id="27" idx="0"/>
          </p:cNvCxnSpPr>
          <p:nvPr/>
        </p:nvCxnSpPr>
        <p:spPr>
          <a:xfrm>
            <a:off x="6560148" y="5884244"/>
            <a:ext cx="0" cy="423543"/>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CD6910C-C28C-4BE2-B3FE-968D18FF11F8}"/>
              </a:ext>
            </a:extLst>
          </p:cNvPr>
          <p:cNvCxnSpPr>
            <a:cxnSpLocks/>
            <a:stCxn id="4" idx="0"/>
            <a:endCxn id="14" idx="3"/>
          </p:cNvCxnSpPr>
          <p:nvPr/>
        </p:nvCxnSpPr>
        <p:spPr>
          <a:xfrm flipH="1" flipV="1">
            <a:off x="3711802" y="2452908"/>
            <a:ext cx="1212612" cy="367527"/>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6E62FEA-C9CF-4B9F-A165-6409CFB937C7}"/>
              </a:ext>
            </a:extLst>
          </p:cNvPr>
          <p:cNvSpPr txBox="1"/>
          <p:nvPr/>
        </p:nvSpPr>
        <p:spPr>
          <a:xfrm>
            <a:off x="3977695" y="2320190"/>
            <a:ext cx="1844949" cy="338554"/>
          </a:xfrm>
          <a:prstGeom prst="rect">
            <a:avLst/>
          </a:prstGeom>
          <a:noFill/>
        </p:spPr>
        <p:txBody>
          <a:bodyPr wrap="square" rtlCol="0">
            <a:spAutoFit/>
          </a:bodyPr>
          <a:lstStyle/>
          <a:p>
            <a:r>
              <a:rPr kumimoji="1" lang="ja-JP" altLang="en-US" sz="1600"/>
              <a:t>起動・停止</a:t>
            </a:r>
          </a:p>
        </p:txBody>
      </p:sp>
      <p:sp>
        <p:nvSpPr>
          <p:cNvPr id="31" name="テキスト ボックス 30">
            <a:extLst>
              <a:ext uri="{FF2B5EF4-FFF2-40B4-BE49-F238E27FC236}">
                <a16:creationId xmlns:a16="http://schemas.microsoft.com/office/drawing/2014/main" id="{6191A95F-5247-4A1B-83C7-9653172AA943}"/>
              </a:ext>
            </a:extLst>
          </p:cNvPr>
          <p:cNvSpPr txBox="1"/>
          <p:nvPr/>
        </p:nvSpPr>
        <p:spPr>
          <a:xfrm>
            <a:off x="6508693" y="5941765"/>
            <a:ext cx="1477779" cy="308500"/>
          </a:xfrm>
          <a:prstGeom prst="rect">
            <a:avLst/>
          </a:prstGeom>
          <a:noFill/>
        </p:spPr>
        <p:txBody>
          <a:bodyPr wrap="square" rtlCol="0">
            <a:spAutoFit/>
          </a:bodyPr>
          <a:lstStyle/>
          <a:p>
            <a:r>
              <a:rPr kumimoji="1" lang="ja-JP" altLang="en-US" sz="1400"/>
              <a:t>点灯・消灯</a:t>
            </a:r>
          </a:p>
        </p:txBody>
      </p:sp>
      <p:sp>
        <p:nvSpPr>
          <p:cNvPr id="32" name="正方形/長方形 54">
            <a:extLst>
              <a:ext uri="{FF2B5EF4-FFF2-40B4-BE49-F238E27FC236}">
                <a16:creationId xmlns:a16="http://schemas.microsoft.com/office/drawing/2014/main" id="{B6E2E664-0F4E-40C9-A1EE-2044FF2DC86D}"/>
              </a:ext>
            </a:extLst>
          </p:cNvPr>
          <p:cNvSpPr/>
          <p:nvPr/>
        </p:nvSpPr>
        <p:spPr>
          <a:xfrm>
            <a:off x="10078823" y="5524905"/>
            <a:ext cx="1876206" cy="843915"/>
          </a:xfrm>
          <a:prstGeom prst="rect">
            <a:avLst/>
          </a:prstGeom>
          <a:ln w="31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a:t>0.25</a:t>
            </a:r>
            <a:r>
              <a:rPr lang="ja-JP" altLang="en-US" sz="1800" b="1"/>
              <a:t>秒周期ハンドラ</a:t>
            </a:r>
          </a:p>
        </p:txBody>
      </p:sp>
      <p:cxnSp>
        <p:nvCxnSpPr>
          <p:cNvPr id="34" name="直線矢印コネクタ 33">
            <a:extLst>
              <a:ext uri="{FF2B5EF4-FFF2-40B4-BE49-F238E27FC236}">
                <a16:creationId xmlns:a16="http://schemas.microsoft.com/office/drawing/2014/main" id="{DD46ACB9-0021-42BC-B474-93E4A03D655C}"/>
              </a:ext>
            </a:extLst>
          </p:cNvPr>
          <p:cNvCxnSpPr>
            <a:cxnSpLocks/>
            <a:stCxn id="32" idx="1"/>
          </p:cNvCxnSpPr>
          <p:nvPr/>
        </p:nvCxnSpPr>
        <p:spPr>
          <a:xfrm flipH="1" flipV="1">
            <a:off x="9081518" y="4064534"/>
            <a:ext cx="997305" cy="1882329"/>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56EA4CB7-87AB-40F8-9241-9B7430DB8118}"/>
              </a:ext>
            </a:extLst>
          </p:cNvPr>
          <p:cNvSpPr txBox="1"/>
          <p:nvPr/>
        </p:nvSpPr>
        <p:spPr>
          <a:xfrm>
            <a:off x="1647642" y="2881864"/>
            <a:ext cx="2023700" cy="307777"/>
          </a:xfrm>
          <a:prstGeom prst="rect">
            <a:avLst/>
          </a:prstGeom>
          <a:noFill/>
        </p:spPr>
        <p:txBody>
          <a:bodyPr wrap="square" rtlCol="0">
            <a:spAutoFit/>
          </a:bodyPr>
          <a:lstStyle/>
          <a:p>
            <a:r>
              <a:rPr kumimoji="1" lang="ja-JP" altLang="en-US" sz="1400"/>
              <a:t>イベントフラグ</a:t>
            </a:r>
          </a:p>
        </p:txBody>
      </p:sp>
      <p:sp>
        <p:nvSpPr>
          <p:cNvPr id="40" name="テキスト ボックス 39">
            <a:extLst>
              <a:ext uri="{FF2B5EF4-FFF2-40B4-BE49-F238E27FC236}">
                <a16:creationId xmlns:a16="http://schemas.microsoft.com/office/drawing/2014/main" id="{CF3DE6CD-B460-469A-BEE8-FBE995691216}"/>
              </a:ext>
            </a:extLst>
          </p:cNvPr>
          <p:cNvSpPr txBox="1"/>
          <p:nvPr/>
        </p:nvSpPr>
        <p:spPr>
          <a:xfrm>
            <a:off x="1647642" y="3676256"/>
            <a:ext cx="2023700" cy="307777"/>
          </a:xfrm>
          <a:prstGeom prst="rect">
            <a:avLst/>
          </a:prstGeom>
          <a:noFill/>
        </p:spPr>
        <p:txBody>
          <a:bodyPr wrap="square" rtlCol="0">
            <a:spAutoFit/>
          </a:bodyPr>
          <a:lstStyle/>
          <a:p>
            <a:r>
              <a:rPr kumimoji="1" lang="ja-JP" altLang="en-US" sz="1400"/>
              <a:t>イベントフラグ</a:t>
            </a:r>
          </a:p>
        </p:txBody>
      </p:sp>
      <p:sp>
        <p:nvSpPr>
          <p:cNvPr id="41" name="テキスト ボックス 40">
            <a:extLst>
              <a:ext uri="{FF2B5EF4-FFF2-40B4-BE49-F238E27FC236}">
                <a16:creationId xmlns:a16="http://schemas.microsoft.com/office/drawing/2014/main" id="{D872CCC0-1988-42E8-AE5D-E6EA3F119ABC}"/>
              </a:ext>
            </a:extLst>
          </p:cNvPr>
          <p:cNvSpPr txBox="1"/>
          <p:nvPr/>
        </p:nvSpPr>
        <p:spPr>
          <a:xfrm>
            <a:off x="8093385" y="4953249"/>
            <a:ext cx="2023700" cy="307777"/>
          </a:xfrm>
          <a:prstGeom prst="rect">
            <a:avLst/>
          </a:prstGeom>
          <a:noFill/>
        </p:spPr>
        <p:txBody>
          <a:bodyPr wrap="square" rtlCol="0">
            <a:spAutoFit/>
          </a:bodyPr>
          <a:lstStyle/>
          <a:p>
            <a:r>
              <a:rPr kumimoji="1" lang="ja-JP" altLang="en-US" sz="1400"/>
              <a:t>イベントフラグ</a:t>
            </a:r>
          </a:p>
        </p:txBody>
      </p:sp>
    </p:spTree>
    <p:extLst>
      <p:ext uri="{BB962C8B-B14F-4D97-AF65-F5344CB8AC3E}">
        <p14:creationId xmlns:p14="http://schemas.microsoft.com/office/powerpoint/2010/main" val="36576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63E93-203F-43E2-BFFD-E9A72009A861}"/>
              </a:ext>
            </a:extLst>
          </p:cNvPr>
          <p:cNvSpPr>
            <a:spLocks noGrp="1"/>
          </p:cNvSpPr>
          <p:nvPr>
            <p:ph type="title"/>
          </p:nvPr>
        </p:nvSpPr>
        <p:spPr/>
        <p:txBody>
          <a:bodyPr/>
          <a:lstStyle/>
          <a:p>
            <a:r>
              <a:rPr lang="ja-JP" altLang="en-US"/>
              <a:t>状態遷移表の作成</a:t>
            </a:r>
            <a:endParaRPr kumimoji="1" lang="ja-JP" altLang="en-US"/>
          </a:p>
        </p:txBody>
      </p:sp>
      <p:sp>
        <p:nvSpPr>
          <p:cNvPr id="3" name="コンテンツ プレースホルダー 2">
            <a:extLst>
              <a:ext uri="{FF2B5EF4-FFF2-40B4-BE49-F238E27FC236}">
                <a16:creationId xmlns:a16="http://schemas.microsoft.com/office/drawing/2014/main" id="{6E7F275D-C050-440E-B7CE-472D7B2F786A}"/>
              </a:ext>
            </a:extLst>
          </p:cNvPr>
          <p:cNvSpPr>
            <a:spLocks noGrp="1"/>
          </p:cNvSpPr>
          <p:nvPr>
            <p:ph idx="1"/>
          </p:nvPr>
        </p:nvSpPr>
        <p:spPr/>
        <p:txBody>
          <a:bodyPr>
            <a:normAutofit fontScale="70000" lnSpcReduction="20000"/>
          </a:bodyPr>
          <a:lstStyle/>
          <a:p>
            <a:pPr>
              <a:lnSpc>
                <a:spcPct val="120000"/>
              </a:lnSpc>
            </a:pPr>
            <a:r>
              <a:rPr lang="ja-JP" altLang="en-US"/>
              <a:t>状態遷移図は視覚的にわかりやすいですが、全ての状態とイベントの組み合わせを図で表現することは難しいです。</a:t>
            </a:r>
            <a:endParaRPr lang="en-US" altLang="ja-JP"/>
          </a:p>
          <a:p>
            <a:pPr>
              <a:lnSpc>
                <a:spcPct val="120000"/>
              </a:lnSpc>
            </a:pPr>
            <a:r>
              <a:rPr lang="ja-JP" altLang="en-US"/>
              <a:t>そこで先ず状態遷移図で</a:t>
            </a:r>
            <a:r>
              <a:rPr lang="ja-JP" altLang="en-US" u="sng"/>
              <a:t>概要を考え</a:t>
            </a:r>
            <a:r>
              <a:rPr lang="ja-JP" altLang="en-US"/>
              <a:t>、ある程度まとまった段階で状態遷移表で全ての状態とイベントの組み合わせを</a:t>
            </a:r>
            <a:r>
              <a:rPr lang="ja-JP" altLang="en-US" u="sng"/>
              <a:t>網羅</a:t>
            </a:r>
            <a:r>
              <a:rPr lang="ja-JP" altLang="en-US"/>
              <a:t>するとよいです。</a:t>
            </a:r>
            <a:endParaRPr lang="en-US" altLang="ja-JP"/>
          </a:p>
          <a:p>
            <a:pPr>
              <a:lnSpc>
                <a:spcPct val="120000"/>
              </a:lnSpc>
            </a:pPr>
            <a:r>
              <a:rPr lang="ja-JP" altLang="en-US"/>
              <a:t>今回は既存プログラムの</a:t>
            </a:r>
            <a:r>
              <a:rPr lang="ja-JP" altLang="en-US" u="sng"/>
              <a:t>改造</a:t>
            </a:r>
            <a:r>
              <a:rPr lang="ja-JP" altLang="en-US"/>
              <a:t>なので、先ず状態遷移図で</a:t>
            </a:r>
            <a:r>
              <a:rPr lang="ja-JP" altLang="en-US" u="sng"/>
              <a:t>概要を理解</a:t>
            </a:r>
            <a:r>
              <a:rPr lang="ja-JP" altLang="en-US"/>
              <a:t>し、イメージがまとまった段階で状態遷移表で全ての状態とイベントの組み合わせを</a:t>
            </a:r>
            <a:r>
              <a:rPr lang="ja-JP" altLang="en-US" u="sng"/>
              <a:t>解析</a:t>
            </a:r>
            <a:r>
              <a:rPr lang="ja-JP" altLang="en-US"/>
              <a:t>します。</a:t>
            </a:r>
            <a:endParaRPr lang="en-US" altLang="ja-JP"/>
          </a:p>
          <a:p>
            <a:pPr>
              <a:lnSpc>
                <a:spcPct val="120000"/>
              </a:lnSpc>
            </a:pPr>
            <a:r>
              <a:rPr lang="ja-JP" altLang="en-US"/>
              <a:t>演習</a:t>
            </a:r>
            <a:r>
              <a:rPr lang="en-US" altLang="ja-JP"/>
              <a:t>:</a:t>
            </a:r>
            <a:r>
              <a:rPr lang="ja-JP" altLang="en-US"/>
              <a:t>状態遷移図とソースコードを基に、タイマタスクと</a:t>
            </a:r>
            <a:r>
              <a:rPr lang="en-US" altLang="ja-JP"/>
              <a:t>LED4</a:t>
            </a:r>
            <a:r>
              <a:rPr lang="ja-JP" altLang="en-US"/>
              <a:t>点滅タスクの状態遷移表を作成してください。</a:t>
            </a:r>
            <a:endParaRPr lang="en-US" altLang="ja-JP"/>
          </a:p>
          <a:p>
            <a:pPr lvl="1">
              <a:lnSpc>
                <a:spcPct val="120000"/>
              </a:lnSpc>
            </a:pPr>
            <a:r>
              <a:rPr lang="ja-JP" altLang="en-US"/>
              <a:t>状態遷移図から読み取れない場合は、要求仕様と実際のソースコードから解析する。分からなければ実際にデバッガでブレイクポイントを張ってステップ実行や変数ウォッチしてみる。</a:t>
            </a:r>
            <a:endParaRPr lang="en-US" altLang="ja-JP"/>
          </a:p>
          <a:p>
            <a:pPr lvl="1">
              <a:lnSpc>
                <a:spcPct val="120000"/>
              </a:lnSpc>
            </a:pPr>
            <a:r>
              <a:rPr lang="ja-JP" altLang="en-US"/>
              <a:t>状態遷移表は、</a:t>
            </a:r>
            <a:r>
              <a:rPr lang="ja-JP" altLang="ja-JP"/>
              <a:t>組込みソフトウェア開発技術の基礎</a:t>
            </a:r>
            <a:r>
              <a:rPr lang="ja-JP" altLang="en-US"/>
              <a:t>に合わせて行</a:t>
            </a:r>
            <a:r>
              <a:rPr lang="en-US" altLang="ja-JP"/>
              <a:t>:</a:t>
            </a:r>
            <a:r>
              <a:rPr lang="ja-JP" altLang="en-US"/>
              <a:t>状態、列</a:t>
            </a:r>
            <a:r>
              <a:rPr lang="en-US" altLang="ja-JP"/>
              <a:t>:</a:t>
            </a:r>
            <a:r>
              <a:rPr lang="ja-JP" altLang="en-US"/>
              <a:t>イベントとする。</a:t>
            </a:r>
            <a:endParaRPr lang="en-US" altLang="ja-JP"/>
          </a:p>
          <a:p>
            <a:pPr>
              <a:lnSpc>
                <a:spcPct val="120000"/>
              </a:lnSpc>
            </a:pPr>
            <a:r>
              <a:rPr lang="ja-JP" altLang="en-US"/>
              <a:t>以降に状態遷移表の解答例を記載</a:t>
            </a:r>
            <a:endParaRPr lang="en-US" altLang="ja-JP"/>
          </a:p>
        </p:txBody>
      </p:sp>
    </p:spTree>
    <p:extLst>
      <p:ext uri="{BB962C8B-B14F-4D97-AF65-F5344CB8AC3E}">
        <p14:creationId xmlns:p14="http://schemas.microsoft.com/office/powerpoint/2010/main" val="174677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F47D3-6BB7-4BE3-8714-36DA890DE1EA}"/>
              </a:ext>
            </a:extLst>
          </p:cNvPr>
          <p:cNvSpPr>
            <a:spLocks noGrp="1"/>
          </p:cNvSpPr>
          <p:nvPr>
            <p:ph type="title"/>
          </p:nvPr>
        </p:nvSpPr>
        <p:spPr/>
        <p:txBody>
          <a:bodyPr>
            <a:normAutofit/>
          </a:bodyPr>
          <a:lstStyle/>
          <a:p>
            <a:r>
              <a:rPr kumimoji="1" lang="ja-JP" altLang="en-US"/>
              <a:t>すれ違い</a:t>
            </a:r>
            <a:r>
              <a:rPr lang="ja-JP" altLang="en-US"/>
              <a:t>で受信した</a:t>
            </a:r>
            <a:r>
              <a:rPr kumimoji="1" lang="ja-JP" altLang="en-US"/>
              <a:t>イベントの考慮</a:t>
            </a:r>
          </a:p>
        </p:txBody>
      </p:sp>
      <p:sp>
        <p:nvSpPr>
          <p:cNvPr id="3" name="コンテンツ プレースホルダー 2">
            <a:extLst>
              <a:ext uri="{FF2B5EF4-FFF2-40B4-BE49-F238E27FC236}">
                <a16:creationId xmlns:a16="http://schemas.microsoft.com/office/drawing/2014/main" id="{0E6595B6-4628-498B-A76E-0BA6B3C6F758}"/>
              </a:ext>
            </a:extLst>
          </p:cNvPr>
          <p:cNvSpPr>
            <a:spLocks noGrp="1"/>
          </p:cNvSpPr>
          <p:nvPr>
            <p:ph idx="1"/>
          </p:nvPr>
        </p:nvSpPr>
        <p:spPr>
          <a:xfrm>
            <a:off x="825137" y="1825625"/>
            <a:ext cx="10515600" cy="4351338"/>
          </a:xfrm>
        </p:spPr>
        <p:txBody>
          <a:bodyPr>
            <a:normAutofit/>
          </a:bodyPr>
          <a:lstStyle/>
          <a:p>
            <a:r>
              <a:rPr lang="ja-JP" altLang="en-US" sz="2400"/>
              <a:t>イベントのすれ違いとかクロスと呼ばれます。タイミング的に滅多に発生しないことから、バグの温床になりやすいです。作成した状態遷移表にて、以下のようなケースが考慮されているか見直してみてください。</a:t>
            </a:r>
            <a:endParaRPr lang="en-US" altLang="ja-JP" sz="2400"/>
          </a:p>
        </p:txBody>
      </p:sp>
      <p:cxnSp>
        <p:nvCxnSpPr>
          <p:cNvPr id="5" name="直線コネクタ 4">
            <a:extLst>
              <a:ext uri="{FF2B5EF4-FFF2-40B4-BE49-F238E27FC236}">
                <a16:creationId xmlns:a16="http://schemas.microsoft.com/office/drawing/2014/main" id="{E1109B3A-36E7-4DAC-9D2F-FEB43A646A25}"/>
              </a:ext>
            </a:extLst>
          </p:cNvPr>
          <p:cNvCxnSpPr/>
          <p:nvPr/>
        </p:nvCxnSpPr>
        <p:spPr>
          <a:xfrm>
            <a:off x="4130575" y="3646306"/>
            <a:ext cx="0" cy="321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59676AE-7AC6-43A5-B189-E9C19A37587B}"/>
              </a:ext>
            </a:extLst>
          </p:cNvPr>
          <p:cNvCxnSpPr/>
          <p:nvPr/>
        </p:nvCxnSpPr>
        <p:spPr>
          <a:xfrm>
            <a:off x="7918803" y="3646306"/>
            <a:ext cx="0" cy="3211694"/>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FAE3126-B115-48DB-91CF-357CC2B36F25}"/>
              </a:ext>
            </a:extLst>
          </p:cNvPr>
          <p:cNvSpPr txBox="1"/>
          <p:nvPr/>
        </p:nvSpPr>
        <p:spPr>
          <a:xfrm>
            <a:off x="3320677" y="3241358"/>
            <a:ext cx="2207620" cy="369332"/>
          </a:xfrm>
          <a:prstGeom prst="rect">
            <a:avLst/>
          </a:prstGeom>
          <a:noFill/>
        </p:spPr>
        <p:txBody>
          <a:bodyPr wrap="square" rtlCol="0">
            <a:spAutoFit/>
          </a:bodyPr>
          <a:lstStyle/>
          <a:p>
            <a:r>
              <a:rPr kumimoji="1" lang="ja-JP" altLang="en-US"/>
              <a:t>タイマタスク</a:t>
            </a:r>
          </a:p>
        </p:txBody>
      </p:sp>
      <p:sp>
        <p:nvSpPr>
          <p:cNvPr id="8" name="テキスト ボックス 7">
            <a:extLst>
              <a:ext uri="{FF2B5EF4-FFF2-40B4-BE49-F238E27FC236}">
                <a16:creationId xmlns:a16="http://schemas.microsoft.com/office/drawing/2014/main" id="{AEEB0460-6EC9-4A3D-910E-634AC5F45B45}"/>
              </a:ext>
            </a:extLst>
          </p:cNvPr>
          <p:cNvSpPr txBox="1"/>
          <p:nvPr/>
        </p:nvSpPr>
        <p:spPr>
          <a:xfrm>
            <a:off x="6993519" y="3241358"/>
            <a:ext cx="2207620" cy="369332"/>
          </a:xfrm>
          <a:prstGeom prst="rect">
            <a:avLst/>
          </a:prstGeom>
          <a:noFill/>
        </p:spPr>
        <p:txBody>
          <a:bodyPr wrap="square" rtlCol="0">
            <a:spAutoFit/>
          </a:bodyPr>
          <a:lstStyle/>
          <a:p>
            <a:r>
              <a:rPr kumimoji="1" lang="ja-JP" altLang="en-US"/>
              <a:t>タイマハンドラ</a:t>
            </a:r>
          </a:p>
        </p:txBody>
      </p:sp>
      <p:cxnSp>
        <p:nvCxnSpPr>
          <p:cNvPr id="13" name="直線矢印コネクタ 12">
            <a:extLst>
              <a:ext uri="{FF2B5EF4-FFF2-40B4-BE49-F238E27FC236}">
                <a16:creationId xmlns:a16="http://schemas.microsoft.com/office/drawing/2014/main" id="{96BD6D33-6DFB-4217-AE81-2D4C4C35BBC3}"/>
              </a:ext>
            </a:extLst>
          </p:cNvPr>
          <p:cNvCxnSpPr/>
          <p:nvPr/>
        </p:nvCxnSpPr>
        <p:spPr>
          <a:xfrm>
            <a:off x="4130575" y="4338638"/>
            <a:ext cx="3788228" cy="927463"/>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3AD43BF-325C-4832-A490-14DACC2AEF60}"/>
              </a:ext>
            </a:extLst>
          </p:cNvPr>
          <p:cNvCxnSpPr>
            <a:cxnSpLocks/>
          </p:cNvCxnSpPr>
          <p:nvPr/>
        </p:nvCxnSpPr>
        <p:spPr>
          <a:xfrm flipH="1">
            <a:off x="4124455" y="4381886"/>
            <a:ext cx="3794348" cy="870267"/>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1A5E842-FB7E-4A2D-B28B-B34E46CBDE17}"/>
              </a:ext>
            </a:extLst>
          </p:cNvPr>
          <p:cNvSpPr txBox="1"/>
          <p:nvPr/>
        </p:nvSpPr>
        <p:spPr>
          <a:xfrm>
            <a:off x="6501486" y="4136164"/>
            <a:ext cx="2207620" cy="369332"/>
          </a:xfrm>
          <a:prstGeom prst="rect">
            <a:avLst/>
          </a:prstGeom>
          <a:noFill/>
        </p:spPr>
        <p:txBody>
          <a:bodyPr wrap="square" rtlCol="0">
            <a:spAutoFit/>
          </a:bodyPr>
          <a:lstStyle/>
          <a:p>
            <a:r>
              <a:rPr kumimoji="1" lang="ja-JP" altLang="en-US"/>
              <a:t>タイムアウト</a:t>
            </a:r>
          </a:p>
        </p:txBody>
      </p:sp>
      <p:sp>
        <p:nvSpPr>
          <p:cNvPr id="19" name="テキスト ボックス 18">
            <a:extLst>
              <a:ext uri="{FF2B5EF4-FFF2-40B4-BE49-F238E27FC236}">
                <a16:creationId xmlns:a16="http://schemas.microsoft.com/office/drawing/2014/main" id="{705D43E3-EEA0-4632-8EE5-EA6891FC75F9}"/>
              </a:ext>
            </a:extLst>
          </p:cNvPr>
          <p:cNvSpPr txBox="1"/>
          <p:nvPr/>
        </p:nvSpPr>
        <p:spPr>
          <a:xfrm>
            <a:off x="4424487" y="4131694"/>
            <a:ext cx="2207620" cy="369332"/>
          </a:xfrm>
          <a:prstGeom prst="rect">
            <a:avLst/>
          </a:prstGeom>
          <a:noFill/>
        </p:spPr>
        <p:txBody>
          <a:bodyPr wrap="square" rtlCol="0">
            <a:spAutoFit/>
          </a:bodyPr>
          <a:lstStyle/>
          <a:p>
            <a:r>
              <a:rPr kumimoji="1" lang="ja-JP" altLang="en-US"/>
              <a:t>タイマ停止</a:t>
            </a:r>
          </a:p>
        </p:txBody>
      </p:sp>
      <p:sp>
        <p:nvSpPr>
          <p:cNvPr id="20" name="吹き出し: 四角形 19">
            <a:extLst>
              <a:ext uri="{FF2B5EF4-FFF2-40B4-BE49-F238E27FC236}">
                <a16:creationId xmlns:a16="http://schemas.microsoft.com/office/drawing/2014/main" id="{81F0B33D-C003-4D48-9DC1-94C25E7188FF}"/>
              </a:ext>
            </a:extLst>
          </p:cNvPr>
          <p:cNvSpPr/>
          <p:nvPr/>
        </p:nvSpPr>
        <p:spPr>
          <a:xfrm>
            <a:off x="1183545" y="5275363"/>
            <a:ext cx="2588622" cy="1502227"/>
          </a:xfrm>
          <a:prstGeom prst="wedgeRectCallout">
            <a:avLst>
              <a:gd name="adj1" fmla="val 61422"/>
              <a:gd name="adj2" fmla="val -51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タイマを停止したのにも関わらず、タイムアウトを受信するケースがある。</a:t>
            </a:r>
          </a:p>
        </p:txBody>
      </p:sp>
      <p:sp>
        <p:nvSpPr>
          <p:cNvPr id="21" name="テキスト ボックス 20">
            <a:extLst>
              <a:ext uri="{FF2B5EF4-FFF2-40B4-BE49-F238E27FC236}">
                <a16:creationId xmlns:a16="http://schemas.microsoft.com/office/drawing/2014/main" id="{A0BF6DE2-7BF3-4D6B-BC4C-DF4A06AB548D}"/>
              </a:ext>
            </a:extLst>
          </p:cNvPr>
          <p:cNvSpPr txBox="1"/>
          <p:nvPr/>
        </p:nvSpPr>
        <p:spPr>
          <a:xfrm>
            <a:off x="2007855" y="4059848"/>
            <a:ext cx="2207620" cy="369332"/>
          </a:xfrm>
          <a:prstGeom prst="rect">
            <a:avLst/>
          </a:prstGeom>
          <a:noFill/>
        </p:spPr>
        <p:txBody>
          <a:bodyPr wrap="square" rtlCol="0">
            <a:spAutoFit/>
          </a:bodyPr>
          <a:lstStyle/>
          <a:p>
            <a:r>
              <a:rPr kumimoji="1" lang="en-US" altLang="ja-JP"/>
              <a:t>SW1</a:t>
            </a:r>
            <a:r>
              <a:rPr kumimoji="1" lang="ja-JP" altLang="en-US"/>
              <a:t>が</a:t>
            </a:r>
            <a:r>
              <a:rPr kumimoji="1" lang="en-US" altLang="ja-JP"/>
              <a:t>OFF</a:t>
            </a:r>
            <a:r>
              <a:rPr kumimoji="1" lang="ja-JP" altLang="en-US"/>
              <a:t>になった</a:t>
            </a:r>
          </a:p>
        </p:txBody>
      </p:sp>
    </p:spTree>
    <p:extLst>
      <p:ext uri="{BB962C8B-B14F-4D97-AF65-F5344CB8AC3E}">
        <p14:creationId xmlns:p14="http://schemas.microsoft.com/office/powerpoint/2010/main" val="292386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A2708-54E9-4721-913E-4A520886FEDA}"/>
              </a:ext>
            </a:extLst>
          </p:cNvPr>
          <p:cNvSpPr>
            <a:spLocks noGrp="1"/>
          </p:cNvSpPr>
          <p:nvPr>
            <p:ph type="title"/>
          </p:nvPr>
        </p:nvSpPr>
        <p:spPr/>
        <p:txBody>
          <a:bodyPr/>
          <a:lstStyle/>
          <a:p>
            <a:r>
              <a:rPr lang="ja-JP" altLang="en-US"/>
              <a:t>タイマタスクの状態遷移表</a:t>
            </a:r>
            <a:endParaRPr kumimoji="1" lang="ja-JP" altLang="en-US"/>
          </a:p>
        </p:txBody>
      </p:sp>
      <p:graphicFrame>
        <p:nvGraphicFramePr>
          <p:cNvPr id="5" name="コンテンツ プレースホルダー 4">
            <a:extLst>
              <a:ext uri="{FF2B5EF4-FFF2-40B4-BE49-F238E27FC236}">
                <a16:creationId xmlns:a16="http://schemas.microsoft.com/office/drawing/2014/main" id="{00C564C6-49D6-4D56-974F-B74A89D20E02}"/>
              </a:ext>
            </a:extLst>
          </p:cNvPr>
          <p:cNvGraphicFramePr>
            <a:graphicFrameLocks noGrp="1"/>
          </p:cNvGraphicFramePr>
          <p:nvPr>
            <p:ph idx="1"/>
            <p:extLst>
              <p:ext uri="{D42A27DB-BD31-4B8C-83A1-F6EECF244321}">
                <p14:modId xmlns:p14="http://schemas.microsoft.com/office/powerpoint/2010/main" val="1269632247"/>
              </p:ext>
            </p:extLst>
          </p:nvPr>
        </p:nvGraphicFramePr>
        <p:xfrm>
          <a:off x="1079500" y="1841864"/>
          <a:ext cx="10032999" cy="3571875"/>
        </p:xfrm>
        <a:graphic>
          <a:graphicData uri="http://schemas.openxmlformats.org/drawingml/2006/table">
            <a:tbl>
              <a:tblPr/>
              <a:tblGrid>
                <a:gridCol w="1399732">
                  <a:extLst>
                    <a:ext uri="{9D8B030D-6E8A-4147-A177-3AD203B41FA5}">
                      <a16:colId xmlns:a16="http://schemas.microsoft.com/office/drawing/2014/main" val="3209988272"/>
                    </a:ext>
                  </a:extLst>
                </a:gridCol>
                <a:gridCol w="977591">
                  <a:extLst>
                    <a:ext uri="{9D8B030D-6E8A-4147-A177-3AD203B41FA5}">
                      <a16:colId xmlns:a16="http://schemas.microsoft.com/office/drawing/2014/main" val="685157431"/>
                    </a:ext>
                  </a:extLst>
                </a:gridCol>
                <a:gridCol w="1256902">
                  <a:extLst>
                    <a:ext uri="{9D8B030D-6E8A-4147-A177-3AD203B41FA5}">
                      <a16:colId xmlns:a16="http://schemas.microsoft.com/office/drawing/2014/main" val="3571115432"/>
                    </a:ext>
                  </a:extLst>
                </a:gridCol>
                <a:gridCol w="1256902">
                  <a:extLst>
                    <a:ext uri="{9D8B030D-6E8A-4147-A177-3AD203B41FA5}">
                      <a16:colId xmlns:a16="http://schemas.microsoft.com/office/drawing/2014/main" val="4023294024"/>
                    </a:ext>
                  </a:extLst>
                </a:gridCol>
                <a:gridCol w="1256902">
                  <a:extLst>
                    <a:ext uri="{9D8B030D-6E8A-4147-A177-3AD203B41FA5}">
                      <a16:colId xmlns:a16="http://schemas.microsoft.com/office/drawing/2014/main" val="2100363991"/>
                    </a:ext>
                  </a:extLst>
                </a:gridCol>
                <a:gridCol w="1294990">
                  <a:extLst>
                    <a:ext uri="{9D8B030D-6E8A-4147-A177-3AD203B41FA5}">
                      <a16:colId xmlns:a16="http://schemas.microsoft.com/office/drawing/2014/main" val="2530318864"/>
                    </a:ext>
                  </a:extLst>
                </a:gridCol>
                <a:gridCol w="1294990">
                  <a:extLst>
                    <a:ext uri="{9D8B030D-6E8A-4147-A177-3AD203B41FA5}">
                      <a16:colId xmlns:a16="http://schemas.microsoft.com/office/drawing/2014/main" val="3543305116"/>
                    </a:ext>
                  </a:extLst>
                </a:gridCol>
                <a:gridCol w="1294990">
                  <a:extLst>
                    <a:ext uri="{9D8B030D-6E8A-4147-A177-3AD203B41FA5}">
                      <a16:colId xmlns:a16="http://schemas.microsoft.com/office/drawing/2014/main" val="3556018981"/>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6350" cap="flat" cmpd="sng" algn="ctr">
                      <a:solidFill>
                        <a:srgbClr val="000000"/>
                      </a:solidFill>
                      <a:prstDash val="solid"/>
                      <a:round/>
                      <a:headEnd type="none" w="med" len="med"/>
                      <a:tailEnd type="none" w="med" len="med"/>
                    </a:lnTlToBr>
                  </a:tcPr>
                </a:tc>
                <a:tc>
                  <a:txBody>
                    <a:bodyPr/>
                    <a:lstStyle/>
                    <a:p>
                      <a:pPr algn="r"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SW1 OFF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SW1 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PUSH1 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秒経過</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01483"/>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状態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09451"/>
                  </a:ext>
                </a:extLst>
              </a:tr>
              <a:tr h="11906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OFF</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通知」送信</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TimeOut=30,</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ベース周期ハンドラ</a:t>
                      </a:r>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開始</a:t>
                      </a:r>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ACTIVE</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gridSpan="3">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916013399"/>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42474579"/>
                  </a:ext>
                </a:extLst>
              </a:tr>
              <a:tr h="1428750">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OFF</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ベース周期ハンドラ</a:t>
                      </a:r>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 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TimeOut --</a:t>
                      </a:r>
                      <a:br>
                        <a:rPr lang="en-US" altLang="ja-JP" sz="1100" b="0" i="0" u="none" strike="noStrike">
                          <a:solidFill>
                            <a:srgbClr val="000000"/>
                          </a:solidFill>
                          <a:effectLst/>
                          <a:latin typeface="Yu Gothic" panose="020B0400000000000000" pitchFamily="50" charset="-128"/>
                          <a:ea typeface="Yu Gothic" panose="020B0400000000000000" pitchFamily="50" charset="-128"/>
                        </a:rPr>
                      </a:b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タイムアウト</a:t>
                      </a:r>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TIMEOUT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ベース周期ハンドラ</a:t>
                      </a:r>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[10</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秒間隔</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en-US"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sz="1100" b="0" i="0" u="none" strike="noStrike">
                          <a:solidFill>
                            <a:srgbClr val="000000"/>
                          </a:solidFill>
                          <a:effectLst/>
                          <a:latin typeface="Yu Gothic" panose="020B0400000000000000" pitchFamily="50" charset="-128"/>
                          <a:ea typeface="Yu Gothic" panose="020B0400000000000000" pitchFamily="50" charset="-128"/>
                        </a:rPr>
                        <a:t>ACTIVE</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[else]ー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67949268"/>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293708"/>
                  </a:ext>
                </a:extLst>
              </a:tr>
            </a:tbl>
          </a:graphicData>
        </a:graphic>
      </p:graphicFrame>
      <p:graphicFrame>
        <p:nvGraphicFramePr>
          <p:cNvPr id="7" name="表 6">
            <a:extLst>
              <a:ext uri="{FF2B5EF4-FFF2-40B4-BE49-F238E27FC236}">
                <a16:creationId xmlns:a16="http://schemas.microsoft.com/office/drawing/2014/main" id="{28938418-C3D3-4D61-AB7B-66A7ECFEE942}"/>
              </a:ext>
            </a:extLst>
          </p:cNvPr>
          <p:cNvGraphicFramePr>
            <a:graphicFrameLocks noGrp="1"/>
          </p:cNvGraphicFramePr>
          <p:nvPr>
            <p:extLst>
              <p:ext uri="{D42A27DB-BD31-4B8C-83A1-F6EECF244321}">
                <p14:modId xmlns:p14="http://schemas.microsoft.com/office/powerpoint/2010/main" val="1995182566"/>
              </p:ext>
            </p:extLst>
          </p:nvPr>
        </p:nvGraphicFramePr>
        <p:xfrm>
          <a:off x="7556499" y="5644786"/>
          <a:ext cx="3556000" cy="714375"/>
        </p:xfrm>
        <a:graphic>
          <a:graphicData uri="http://schemas.openxmlformats.org/drawingml/2006/table">
            <a:tbl>
              <a:tblPr/>
              <a:tblGrid>
                <a:gridCol w="977900">
                  <a:extLst>
                    <a:ext uri="{9D8B030D-6E8A-4147-A177-3AD203B41FA5}">
                      <a16:colId xmlns:a16="http://schemas.microsoft.com/office/drawing/2014/main" val="404773429"/>
                    </a:ext>
                  </a:extLst>
                </a:gridCol>
                <a:gridCol w="2578100">
                  <a:extLst>
                    <a:ext uri="{9D8B030D-6E8A-4147-A177-3AD203B41FA5}">
                      <a16:colId xmlns:a16="http://schemas.microsoft.com/office/drawing/2014/main" val="2523969795"/>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凡例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上段：アクション（－：</a:t>
                      </a:r>
                      <a:r>
                        <a:rPr lang="en-US" sz="1100" b="0" i="0" u="none" strike="noStrike">
                          <a:solidFill>
                            <a:srgbClr val="000000"/>
                          </a:solidFill>
                          <a:effectLst/>
                          <a:latin typeface="Yu Gothic" panose="020B0400000000000000" pitchFamily="50" charset="-128"/>
                          <a:ea typeface="Yu Gothic" panose="020B0400000000000000" pitchFamily="50" charset="-128"/>
                        </a:rPr>
                        <a:t>No Operation）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866444"/>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下段：状態遷移先（－：遷移しない）</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004462"/>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Segoe UI Symbol" panose="020B0502040204020203" pitchFamily="34" charset="0"/>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：イベントを無視する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0717"/>
                  </a:ext>
                </a:extLst>
              </a:tr>
            </a:tbl>
          </a:graphicData>
        </a:graphic>
      </p:graphicFrame>
    </p:spTree>
    <p:extLst>
      <p:ext uri="{BB962C8B-B14F-4D97-AF65-F5344CB8AC3E}">
        <p14:creationId xmlns:p14="http://schemas.microsoft.com/office/powerpoint/2010/main" val="212167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1B621-924E-4013-8C48-D42B3A010640}"/>
              </a:ext>
            </a:extLst>
          </p:cNvPr>
          <p:cNvSpPr>
            <a:spLocks noGrp="1"/>
          </p:cNvSpPr>
          <p:nvPr>
            <p:ph type="title"/>
          </p:nvPr>
        </p:nvSpPr>
        <p:spPr/>
        <p:txBody>
          <a:bodyPr/>
          <a:lstStyle/>
          <a:p>
            <a:r>
              <a:rPr kumimoji="1" lang="ja-JP" altLang="en-US"/>
              <a:t>著作権表記</a:t>
            </a:r>
          </a:p>
        </p:txBody>
      </p:sp>
      <p:pic>
        <p:nvPicPr>
          <p:cNvPr id="5" name="コンテンツ プレースホルダー 4">
            <a:extLst>
              <a:ext uri="{FF2B5EF4-FFF2-40B4-BE49-F238E27FC236}">
                <a16:creationId xmlns:a16="http://schemas.microsoft.com/office/drawing/2014/main" id="{D4E4E467-54B5-4F53-9A2F-14D3A621D0D7}"/>
              </a:ext>
            </a:extLst>
          </p:cNvPr>
          <p:cNvPicPr>
            <a:picLocks noGrp="1" noChangeAspect="1"/>
          </p:cNvPicPr>
          <p:nvPr>
            <p:ph idx="1"/>
          </p:nvPr>
        </p:nvPicPr>
        <p:blipFill>
          <a:blip r:embed="rId2"/>
          <a:stretch>
            <a:fillRect/>
          </a:stretch>
        </p:blipFill>
        <p:spPr>
          <a:xfrm>
            <a:off x="2007729" y="1174034"/>
            <a:ext cx="8176541" cy="5415946"/>
          </a:xfrm>
          <a:prstGeom prst="rect">
            <a:avLst/>
          </a:prstGeom>
        </p:spPr>
      </p:pic>
    </p:spTree>
    <p:extLst>
      <p:ext uri="{BB962C8B-B14F-4D97-AF65-F5344CB8AC3E}">
        <p14:creationId xmlns:p14="http://schemas.microsoft.com/office/powerpoint/2010/main" val="269486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95CE1-784C-4AEC-8A2D-FEB69C2F28A7}"/>
              </a:ext>
            </a:extLst>
          </p:cNvPr>
          <p:cNvSpPr>
            <a:spLocks noGrp="1"/>
          </p:cNvSpPr>
          <p:nvPr>
            <p:ph type="title"/>
          </p:nvPr>
        </p:nvSpPr>
        <p:spPr/>
        <p:txBody>
          <a:bodyPr>
            <a:normAutofit/>
          </a:bodyPr>
          <a:lstStyle/>
          <a:p>
            <a:r>
              <a:rPr lang="en-US" altLang="ja-JP"/>
              <a:t>LED4</a:t>
            </a:r>
            <a:r>
              <a:rPr lang="ja-JP" altLang="en-US"/>
              <a:t>点滅タスクの状態遷移表</a:t>
            </a:r>
            <a:endParaRPr kumimoji="1" lang="ja-JP" altLang="en-US"/>
          </a:p>
        </p:txBody>
      </p:sp>
      <p:graphicFrame>
        <p:nvGraphicFramePr>
          <p:cNvPr id="4" name="コンテンツ プレースホルダー 3">
            <a:extLst>
              <a:ext uri="{FF2B5EF4-FFF2-40B4-BE49-F238E27FC236}">
                <a16:creationId xmlns:a16="http://schemas.microsoft.com/office/drawing/2014/main" id="{19AD5E80-58DE-42BB-8D0E-5ECAFEC672D6}"/>
              </a:ext>
            </a:extLst>
          </p:cNvPr>
          <p:cNvGraphicFramePr>
            <a:graphicFrameLocks noGrp="1"/>
          </p:cNvGraphicFramePr>
          <p:nvPr>
            <p:ph idx="1"/>
            <p:extLst>
              <p:ext uri="{D42A27DB-BD31-4B8C-83A1-F6EECF244321}">
                <p14:modId xmlns:p14="http://schemas.microsoft.com/office/powerpoint/2010/main" val="1662745701"/>
              </p:ext>
            </p:extLst>
          </p:nvPr>
        </p:nvGraphicFramePr>
        <p:xfrm>
          <a:off x="1727201" y="1974397"/>
          <a:ext cx="8737598" cy="3333750"/>
        </p:xfrm>
        <a:graphic>
          <a:graphicData uri="http://schemas.openxmlformats.org/drawingml/2006/table">
            <a:tbl>
              <a:tblPr/>
              <a:tblGrid>
                <a:gridCol w="1399666">
                  <a:extLst>
                    <a:ext uri="{9D8B030D-6E8A-4147-A177-3AD203B41FA5}">
                      <a16:colId xmlns:a16="http://schemas.microsoft.com/office/drawing/2014/main" val="696199922"/>
                    </a:ext>
                  </a:extLst>
                </a:gridCol>
                <a:gridCol w="977545">
                  <a:extLst>
                    <a:ext uri="{9D8B030D-6E8A-4147-A177-3AD203B41FA5}">
                      <a16:colId xmlns:a16="http://schemas.microsoft.com/office/drawing/2014/main" val="3143850790"/>
                    </a:ext>
                  </a:extLst>
                </a:gridCol>
                <a:gridCol w="1256843">
                  <a:extLst>
                    <a:ext uri="{9D8B030D-6E8A-4147-A177-3AD203B41FA5}">
                      <a16:colId xmlns:a16="http://schemas.microsoft.com/office/drawing/2014/main" val="1687371603"/>
                    </a:ext>
                  </a:extLst>
                </a:gridCol>
                <a:gridCol w="1256843">
                  <a:extLst>
                    <a:ext uri="{9D8B030D-6E8A-4147-A177-3AD203B41FA5}">
                      <a16:colId xmlns:a16="http://schemas.microsoft.com/office/drawing/2014/main" val="2515825384"/>
                    </a:ext>
                  </a:extLst>
                </a:gridCol>
                <a:gridCol w="1256843">
                  <a:extLst>
                    <a:ext uri="{9D8B030D-6E8A-4147-A177-3AD203B41FA5}">
                      <a16:colId xmlns:a16="http://schemas.microsoft.com/office/drawing/2014/main" val="3708126078"/>
                    </a:ext>
                  </a:extLst>
                </a:gridCol>
                <a:gridCol w="1294929">
                  <a:extLst>
                    <a:ext uri="{9D8B030D-6E8A-4147-A177-3AD203B41FA5}">
                      <a16:colId xmlns:a16="http://schemas.microsoft.com/office/drawing/2014/main" val="2589069308"/>
                    </a:ext>
                  </a:extLst>
                </a:gridCol>
                <a:gridCol w="1294929">
                  <a:extLst>
                    <a:ext uri="{9D8B030D-6E8A-4147-A177-3AD203B41FA5}">
                      <a16:colId xmlns:a16="http://schemas.microsoft.com/office/drawing/2014/main" val="2496032979"/>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6350" cap="flat" cmpd="sng" algn="ctr">
                      <a:solidFill>
                        <a:srgbClr val="000000"/>
                      </a:solidFill>
                      <a:prstDash val="solid"/>
                      <a:round/>
                      <a:headEnd type="none" w="med" len="med"/>
                      <a:tailEnd type="none" w="med" len="med"/>
                    </a:lnTlToBr>
                  </a:tcPr>
                </a:tc>
                <a:tc>
                  <a:txBody>
                    <a:bodyPr/>
                    <a:lstStyle/>
                    <a:p>
                      <a:pPr algn="r"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TIMEOUT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ACTIVE</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OFF</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0.25</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秒経過</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724292"/>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状態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884389"/>
                  </a:ext>
                </a:extLst>
              </a:tr>
              <a:tr h="71437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休止中</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 = 60,LED4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点滅周期ハンドラ開始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 = 4,LED4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点滅周期ハンドラ開始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grid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rowSpan="2" hMerge="1">
                  <a:txBody>
                    <a:bodyPr/>
                    <a:lstStyle/>
                    <a:p>
                      <a:endParaRPr kumimoji="1" lang="ja-JP" altLang="en-US"/>
                    </a:p>
                  </a:txBody>
                  <a:tcPr/>
                </a:tc>
                <a:extLst>
                  <a:ext uri="{0D108BD9-81ED-4DB2-BD59-A6C34878D82A}">
                    <a16:rowId xmlns:a16="http://schemas.microsoft.com/office/drawing/2014/main" val="3691861260"/>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点滅中</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点滅中</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535753323"/>
                  </a:ext>
                </a:extLst>
              </a:tr>
              <a:tr h="714375">
                <a:tc>
                  <a:txBody>
                    <a:bodyPr/>
                    <a:lstStyle/>
                    <a:p>
                      <a:pPr algn="l" fontAlgn="t"/>
                      <a:r>
                        <a:rPr lang="zh-CN" altLang="en-US" sz="1100" b="0" i="0" u="none" strike="noStrike">
                          <a:solidFill>
                            <a:srgbClr val="000000"/>
                          </a:solidFill>
                          <a:effectLst/>
                          <a:latin typeface="Yu Gothic" panose="020B0400000000000000" pitchFamily="50" charset="-128"/>
                          <a:ea typeface="Yu Gothic" panose="020B0400000000000000" pitchFamily="50" charset="-128"/>
                        </a:rPr>
                        <a:t>点滅</a:t>
                      </a:r>
                      <a:r>
                        <a:rPr lang="ja-JP" altLang="en-US" sz="1100" b="0" i="0" u="none" strike="noStrike">
                          <a:solidFill>
                            <a:srgbClr val="000000"/>
                          </a:solidFill>
                          <a:effectLst/>
                          <a:latin typeface="Yu Gothic" panose="020B0400000000000000" pitchFamily="50" charset="-128"/>
                          <a:ea typeface="Yu Gothic" panose="020B0400000000000000" pitchFamily="50" charset="-128"/>
                        </a:rPr>
                        <a:t>中</a:t>
                      </a:r>
                      <a:r>
                        <a:rPr lang="en-US" altLang="zh-CN" sz="1100" b="0" i="0" u="none" strike="noStrike">
                          <a:solidFill>
                            <a:srgbClr val="000000"/>
                          </a:solidFill>
                          <a:effectLst/>
                          <a:latin typeface="Yu Gothic" panose="020B0400000000000000" pitchFamily="50" charset="-128"/>
                          <a:ea typeface="Yu Gothic" panose="020B0400000000000000" pitchFamily="50" charset="-128"/>
                        </a:rPr>
                        <a:t>(</a:t>
                      </a:r>
                      <a:r>
                        <a:rPr lang="zh-CN"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zh-CN"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row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 = 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en-US"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点滅周期ハンドラ停止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[bcount &gt; 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点灯</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[bcount == 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464187749"/>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休止中</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点滅中</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休止中</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258599"/>
                  </a:ext>
                </a:extLst>
              </a:tr>
              <a:tr h="714375">
                <a:tc>
                  <a:txBody>
                    <a:bodyPr/>
                    <a:lstStyle/>
                    <a:p>
                      <a:pPr algn="l" fontAlgn="t"/>
                      <a:r>
                        <a:rPr lang="zh-CN" altLang="en-US" sz="1100" b="0" i="0" u="none" strike="noStrike">
                          <a:solidFill>
                            <a:srgbClr val="000000"/>
                          </a:solidFill>
                          <a:effectLst/>
                          <a:latin typeface="Yu Gothic" panose="020B0400000000000000" pitchFamily="50" charset="-128"/>
                          <a:ea typeface="Yu Gothic" panose="020B0400000000000000" pitchFamily="50" charset="-128"/>
                        </a:rPr>
                        <a:t>点滅</a:t>
                      </a:r>
                      <a:r>
                        <a:rPr lang="ja-JP" altLang="en-US" sz="1100" b="0" i="0" u="none" strike="noStrike">
                          <a:solidFill>
                            <a:srgbClr val="000000"/>
                          </a:solidFill>
                          <a:effectLst/>
                          <a:latin typeface="Yu Gothic" panose="020B0400000000000000" pitchFamily="50" charset="-128"/>
                          <a:ea typeface="Yu Gothic" panose="020B0400000000000000" pitchFamily="50" charset="-128"/>
                        </a:rPr>
                        <a:t>中</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zh-CN" altLang="en-US" sz="1100" b="0" i="0" u="none" strike="noStrike">
                          <a:solidFill>
                            <a:srgbClr val="000000"/>
                          </a:solidFill>
                          <a:effectLst/>
                          <a:latin typeface="Yu Gothic" panose="020B0400000000000000" pitchFamily="50" charset="-128"/>
                          <a:ea typeface="Yu Gothic" panose="020B0400000000000000" pitchFamily="50" charset="-128"/>
                        </a:rPr>
                        <a:t>点灯</a:t>
                      </a:r>
                      <a:r>
                        <a:rPr lang="en-US" altLang="zh-CN"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row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 = 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en-US"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点滅周期ハンドラ停止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[bcount &gt; 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bcount--</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[bcount == 0]LED4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49550474"/>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休止中</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点滅中</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消灯</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休止中</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24957"/>
                  </a:ext>
                </a:extLst>
              </a:tr>
            </a:tbl>
          </a:graphicData>
        </a:graphic>
      </p:graphicFrame>
      <p:graphicFrame>
        <p:nvGraphicFramePr>
          <p:cNvPr id="6" name="表 5">
            <a:extLst>
              <a:ext uri="{FF2B5EF4-FFF2-40B4-BE49-F238E27FC236}">
                <a16:creationId xmlns:a16="http://schemas.microsoft.com/office/drawing/2014/main" id="{B28EEB18-9E06-49FE-85EC-0C432B52EEB2}"/>
              </a:ext>
            </a:extLst>
          </p:cNvPr>
          <p:cNvGraphicFramePr>
            <a:graphicFrameLocks noGrp="1"/>
          </p:cNvGraphicFramePr>
          <p:nvPr>
            <p:extLst>
              <p:ext uri="{D42A27DB-BD31-4B8C-83A1-F6EECF244321}">
                <p14:modId xmlns:p14="http://schemas.microsoft.com/office/powerpoint/2010/main" val="2874546646"/>
              </p:ext>
            </p:extLst>
          </p:nvPr>
        </p:nvGraphicFramePr>
        <p:xfrm>
          <a:off x="6908799" y="5778499"/>
          <a:ext cx="3556000" cy="714375"/>
        </p:xfrm>
        <a:graphic>
          <a:graphicData uri="http://schemas.openxmlformats.org/drawingml/2006/table">
            <a:tbl>
              <a:tblPr/>
              <a:tblGrid>
                <a:gridCol w="977900">
                  <a:extLst>
                    <a:ext uri="{9D8B030D-6E8A-4147-A177-3AD203B41FA5}">
                      <a16:colId xmlns:a16="http://schemas.microsoft.com/office/drawing/2014/main" val="1715644011"/>
                    </a:ext>
                  </a:extLst>
                </a:gridCol>
                <a:gridCol w="2578100">
                  <a:extLst>
                    <a:ext uri="{9D8B030D-6E8A-4147-A177-3AD203B41FA5}">
                      <a16:colId xmlns:a16="http://schemas.microsoft.com/office/drawing/2014/main" val="4185424340"/>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凡例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上段：アクション（－：</a:t>
                      </a:r>
                      <a:r>
                        <a:rPr lang="en-US" sz="1100" b="0" i="0" u="none" strike="noStrike">
                          <a:solidFill>
                            <a:srgbClr val="000000"/>
                          </a:solidFill>
                          <a:effectLst/>
                          <a:latin typeface="Yu Gothic" panose="020B0400000000000000" pitchFamily="50" charset="-128"/>
                          <a:ea typeface="Yu Gothic" panose="020B0400000000000000" pitchFamily="50" charset="-128"/>
                        </a:rPr>
                        <a:t>No Operation）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303724"/>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下段：状態遷移先（－：遷移しない）</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805907"/>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Segoe UI Symbol" panose="020B0502040204020203" pitchFamily="34" charset="0"/>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：イベントを無視する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752989"/>
                  </a:ext>
                </a:extLst>
              </a:tr>
            </a:tbl>
          </a:graphicData>
        </a:graphic>
      </p:graphicFrame>
    </p:spTree>
    <p:extLst>
      <p:ext uri="{BB962C8B-B14F-4D97-AF65-F5344CB8AC3E}">
        <p14:creationId xmlns:p14="http://schemas.microsoft.com/office/powerpoint/2010/main" val="176915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B98DA-F63D-48DC-8733-509A2BE54C1C}"/>
              </a:ext>
            </a:extLst>
          </p:cNvPr>
          <p:cNvSpPr>
            <a:spLocks noGrp="1"/>
          </p:cNvSpPr>
          <p:nvPr>
            <p:ph type="title"/>
          </p:nvPr>
        </p:nvSpPr>
        <p:spPr/>
        <p:txBody>
          <a:bodyPr>
            <a:normAutofit/>
          </a:bodyPr>
          <a:lstStyle/>
          <a:p>
            <a:r>
              <a:rPr kumimoji="1" lang="en-US" altLang="ja-JP"/>
              <a:t>Step2 </a:t>
            </a:r>
            <a:r>
              <a:rPr kumimoji="1" lang="ja-JP" altLang="en-US"/>
              <a:t>外部</a:t>
            </a:r>
            <a:r>
              <a:rPr kumimoji="1" lang="en-US" altLang="ja-JP"/>
              <a:t>I/F</a:t>
            </a:r>
            <a:r>
              <a:rPr kumimoji="1" lang="ja-JP" altLang="en-US"/>
              <a:t>の変更</a:t>
            </a:r>
            <a:r>
              <a:rPr kumimoji="1" lang="en-US" altLang="ja-JP"/>
              <a:t>(</a:t>
            </a:r>
            <a:r>
              <a:rPr kumimoji="1" lang="ja-JP" altLang="en-US"/>
              <a:t>データキュー</a:t>
            </a:r>
            <a:r>
              <a:rPr kumimoji="1" lang="en-US" altLang="ja-JP"/>
              <a:t>)</a:t>
            </a:r>
            <a:endParaRPr kumimoji="1" lang="ja-JP" altLang="en-US"/>
          </a:p>
        </p:txBody>
      </p:sp>
      <p:sp>
        <p:nvSpPr>
          <p:cNvPr id="3" name="コンテンツ プレースホルダー 2">
            <a:extLst>
              <a:ext uri="{FF2B5EF4-FFF2-40B4-BE49-F238E27FC236}">
                <a16:creationId xmlns:a16="http://schemas.microsoft.com/office/drawing/2014/main" id="{AA814642-2744-4876-8B85-C71DC57F8E5F}"/>
              </a:ext>
            </a:extLst>
          </p:cNvPr>
          <p:cNvSpPr>
            <a:spLocks noGrp="1"/>
          </p:cNvSpPr>
          <p:nvPr>
            <p:ph idx="1"/>
          </p:nvPr>
        </p:nvSpPr>
        <p:spPr/>
        <p:txBody>
          <a:bodyPr>
            <a:normAutofit/>
          </a:bodyPr>
          <a:lstStyle/>
          <a:p>
            <a:r>
              <a:rPr lang="ja-JP" altLang="en-US"/>
              <a:t>現状のイベントフラグによる「ハンドラ</a:t>
            </a:r>
            <a:r>
              <a:rPr lang="en-US" altLang="ja-JP"/>
              <a:t>-&gt;</a:t>
            </a:r>
            <a:r>
              <a:rPr lang="ja-JP" altLang="en-US"/>
              <a:t>タスク間通信」、及び「タスク</a:t>
            </a:r>
            <a:r>
              <a:rPr lang="en-US" altLang="ja-JP"/>
              <a:t>-&gt;</a:t>
            </a:r>
            <a:r>
              <a:rPr lang="ja-JP" altLang="en-US"/>
              <a:t>タスク間通信」を、データキューに変更します。</a:t>
            </a:r>
            <a:endParaRPr lang="en-US" altLang="ja-JP"/>
          </a:p>
          <a:p>
            <a:r>
              <a:rPr lang="ja-JP" altLang="en-US" u="sng"/>
              <a:t>いきなりメモリプールは難しいので</a:t>
            </a:r>
            <a:r>
              <a:rPr lang="en-US" altLang="ja-JP" u="sng"/>
              <a:t>Step6</a:t>
            </a:r>
            <a:r>
              <a:rPr lang="ja-JP" altLang="en-US" u="sng"/>
              <a:t>で検討</a:t>
            </a:r>
            <a:r>
              <a:rPr lang="ja-JP" altLang="en-US"/>
              <a:t>することにして、先ずは単純に、データキューで送受する情報は</a:t>
            </a:r>
            <a:r>
              <a:rPr lang="ja-JP" altLang="en-US">
                <a:solidFill>
                  <a:srgbClr val="FF0000"/>
                </a:solidFill>
              </a:rPr>
              <a:t>イベント番号 </a:t>
            </a:r>
            <a:r>
              <a:rPr lang="en-US" altLang="ja-JP">
                <a:solidFill>
                  <a:srgbClr val="FF0000"/>
                </a:solidFill>
              </a:rPr>
              <a:t>(</a:t>
            </a:r>
            <a:r>
              <a:rPr lang="ja-JP" altLang="en-US">
                <a:solidFill>
                  <a:srgbClr val="FF0000"/>
                </a:solidFill>
              </a:rPr>
              <a:t>整数値</a:t>
            </a:r>
            <a:r>
              <a:rPr lang="en-US" altLang="ja-JP">
                <a:solidFill>
                  <a:srgbClr val="FF0000"/>
                </a:solidFill>
              </a:rPr>
              <a:t>)</a:t>
            </a:r>
            <a:r>
              <a:rPr lang="ja-JP" altLang="en-US"/>
              <a:t>とします。</a:t>
            </a:r>
            <a:endParaRPr lang="en-US" altLang="ja-JP"/>
          </a:p>
          <a:p>
            <a:r>
              <a:rPr kumimoji="1" lang="ja-JP" altLang="en-US"/>
              <a:t>イベント番号はどの様にして決めれば良いでしょうか</a:t>
            </a:r>
            <a:r>
              <a:rPr kumimoji="1" lang="en-US" altLang="ja-JP"/>
              <a:t>?</a:t>
            </a:r>
          </a:p>
          <a:p>
            <a:pPr lvl="1"/>
            <a:r>
              <a:rPr kumimoji="1" lang="ja-JP" altLang="en-US"/>
              <a:t>どのイベント</a:t>
            </a:r>
            <a:r>
              <a:rPr lang="ja-JP" altLang="en-US"/>
              <a:t>かを一意に識別するためには、</a:t>
            </a:r>
            <a:r>
              <a:rPr kumimoji="1" lang="ja-JP" altLang="en-US"/>
              <a:t>イベント番号はユニーク</a:t>
            </a:r>
            <a:r>
              <a:rPr lang="ja-JP" altLang="en-US"/>
              <a:t>にするといいです。</a:t>
            </a:r>
            <a:endParaRPr kumimoji="1" lang="en-US" altLang="ja-JP"/>
          </a:p>
          <a:p>
            <a:endParaRPr kumimoji="1" lang="ja-JP" altLang="en-US"/>
          </a:p>
        </p:txBody>
      </p:sp>
    </p:spTree>
    <p:extLst>
      <p:ext uri="{BB962C8B-B14F-4D97-AF65-F5344CB8AC3E}">
        <p14:creationId xmlns:p14="http://schemas.microsoft.com/office/powerpoint/2010/main" val="254603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00B33-448A-47EA-AE06-49B9D6AA8A40}"/>
              </a:ext>
            </a:extLst>
          </p:cNvPr>
          <p:cNvSpPr>
            <a:spLocks noGrp="1"/>
          </p:cNvSpPr>
          <p:nvPr>
            <p:ph type="title"/>
          </p:nvPr>
        </p:nvSpPr>
        <p:spPr/>
        <p:txBody>
          <a:bodyPr/>
          <a:lstStyle/>
          <a:p>
            <a:r>
              <a:rPr lang="ja-JP" altLang="en-US"/>
              <a:t>イベント番号の決め方の例</a:t>
            </a:r>
            <a:r>
              <a:rPr lang="en-US" altLang="ja-JP"/>
              <a:t> </a:t>
            </a:r>
            <a:endParaRPr kumimoji="1" lang="ja-JP" altLang="en-US"/>
          </a:p>
        </p:txBody>
      </p:sp>
      <p:sp>
        <p:nvSpPr>
          <p:cNvPr id="3" name="コンテンツ プレースホルダー 2">
            <a:extLst>
              <a:ext uri="{FF2B5EF4-FFF2-40B4-BE49-F238E27FC236}">
                <a16:creationId xmlns:a16="http://schemas.microsoft.com/office/drawing/2014/main" id="{B05D4CCF-FD69-4CAA-830A-05027D4564F7}"/>
              </a:ext>
            </a:extLst>
          </p:cNvPr>
          <p:cNvSpPr>
            <a:spLocks noGrp="1"/>
          </p:cNvSpPr>
          <p:nvPr>
            <p:ph idx="1"/>
          </p:nvPr>
        </p:nvSpPr>
        <p:spPr/>
        <p:txBody>
          <a:bodyPr/>
          <a:lstStyle/>
          <a:p>
            <a:r>
              <a:rPr lang="en-US" altLang="ja-JP"/>
              <a:t>Step1</a:t>
            </a:r>
            <a:r>
              <a:rPr lang="ja-JP" altLang="en-US"/>
              <a:t>でタイマタスクと</a:t>
            </a:r>
            <a:r>
              <a:rPr lang="en-US" altLang="ja-JP"/>
              <a:t>LED4</a:t>
            </a:r>
            <a:r>
              <a:rPr lang="ja-JP" altLang="en-US"/>
              <a:t>点滅タスクの状態遷移表を作成、行を状態、列をイベントとしました。そうすると、列の順番をそのままイベント番号にすれば、イベント番号の重複の心配もなく、</a:t>
            </a:r>
            <a:r>
              <a:rPr lang="en-US" altLang="ja-JP"/>
              <a:t>enum</a:t>
            </a:r>
            <a:r>
              <a:rPr lang="ja-JP" altLang="en-US"/>
              <a:t>で定義できて管理しやすいです。</a:t>
            </a:r>
            <a:endParaRPr lang="en-US" altLang="ja-JP"/>
          </a:p>
          <a:p>
            <a:endParaRPr kumimoji="1" lang="ja-JP" altLang="en-US"/>
          </a:p>
        </p:txBody>
      </p:sp>
      <p:pic>
        <p:nvPicPr>
          <p:cNvPr id="4" name="図 3">
            <a:extLst>
              <a:ext uri="{FF2B5EF4-FFF2-40B4-BE49-F238E27FC236}">
                <a16:creationId xmlns:a16="http://schemas.microsoft.com/office/drawing/2014/main" id="{ACEB80DF-0486-4517-B3DB-C129733A124B}"/>
              </a:ext>
            </a:extLst>
          </p:cNvPr>
          <p:cNvPicPr>
            <a:picLocks noChangeAspect="1"/>
          </p:cNvPicPr>
          <p:nvPr/>
        </p:nvPicPr>
        <p:blipFill>
          <a:blip r:embed="rId3"/>
          <a:stretch>
            <a:fillRect/>
          </a:stretch>
        </p:blipFill>
        <p:spPr>
          <a:xfrm>
            <a:off x="405434" y="3732904"/>
            <a:ext cx="5877877" cy="1454320"/>
          </a:xfrm>
          <a:prstGeom prst="rect">
            <a:avLst/>
          </a:prstGeom>
        </p:spPr>
      </p:pic>
      <p:sp>
        <p:nvSpPr>
          <p:cNvPr id="5" name="正方形/長方形 4">
            <a:extLst>
              <a:ext uri="{FF2B5EF4-FFF2-40B4-BE49-F238E27FC236}">
                <a16:creationId xmlns:a16="http://schemas.microsoft.com/office/drawing/2014/main" id="{7C3527E9-D39C-43A3-B8B1-E89EDA481BE9}"/>
              </a:ext>
            </a:extLst>
          </p:cNvPr>
          <p:cNvSpPr/>
          <p:nvPr/>
        </p:nvSpPr>
        <p:spPr>
          <a:xfrm>
            <a:off x="2201090" y="4112996"/>
            <a:ext cx="3894910" cy="197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6AE10CF-499F-4F5C-8EAD-59AA162EFCD7}"/>
              </a:ext>
            </a:extLst>
          </p:cNvPr>
          <p:cNvPicPr>
            <a:picLocks noChangeAspect="1"/>
          </p:cNvPicPr>
          <p:nvPr/>
        </p:nvPicPr>
        <p:blipFill>
          <a:blip r:embed="rId4"/>
          <a:stretch>
            <a:fillRect/>
          </a:stretch>
        </p:blipFill>
        <p:spPr>
          <a:xfrm>
            <a:off x="5851663" y="4662314"/>
            <a:ext cx="5934903" cy="1810003"/>
          </a:xfrm>
          <a:prstGeom prst="rect">
            <a:avLst/>
          </a:prstGeom>
        </p:spPr>
      </p:pic>
      <p:sp>
        <p:nvSpPr>
          <p:cNvPr id="8" name="正方形/長方形 7">
            <a:extLst>
              <a:ext uri="{FF2B5EF4-FFF2-40B4-BE49-F238E27FC236}">
                <a16:creationId xmlns:a16="http://schemas.microsoft.com/office/drawing/2014/main" id="{1B6C7C4A-4198-4644-BD9F-BA27977F4CBF}"/>
              </a:ext>
            </a:extLst>
          </p:cNvPr>
          <p:cNvSpPr/>
          <p:nvPr/>
        </p:nvSpPr>
        <p:spPr>
          <a:xfrm>
            <a:off x="6283310" y="5081451"/>
            <a:ext cx="5503256" cy="88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カギ線 10">
            <a:extLst>
              <a:ext uri="{FF2B5EF4-FFF2-40B4-BE49-F238E27FC236}">
                <a16:creationId xmlns:a16="http://schemas.microsoft.com/office/drawing/2014/main" id="{A297E45C-9628-49E7-A9E4-D4A6186E00BA}"/>
              </a:ext>
            </a:extLst>
          </p:cNvPr>
          <p:cNvCxnSpPr>
            <a:stCxn id="5" idx="2"/>
          </p:cNvCxnSpPr>
          <p:nvPr/>
        </p:nvCxnSpPr>
        <p:spPr>
          <a:xfrm rot="16200000" flipH="1">
            <a:off x="4608505" y="3850782"/>
            <a:ext cx="1214845" cy="2134765"/>
          </a:xfrm>
          <a:prstGeom prst="bent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22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17A05-7C29-4840-AD0C-3768B1D62EDC}"/>
              </a:ext>
            </a:extLst>
          </p:cNvPr>
          <p:cNvSpPr>
            <a:spLocks noGrp="1"/>
          </p:cNvSpPr>
          <p:nvPr>
            <p:ph type="title"/>
          </p:nvPr>
        </p:nvSpPr>
        <p:spPr/>
        <p:txBody>
          <a:bodyPr>
            <a:normAutofit/>
          </a:bodyPr>
          <a:lstStyle/>
          <a:p>
            <a:r>
              <a:rPr kumimoji="1" lang="en-US" altLang="ja-JP"/>
              <a:t>Step3 </a:t>
            </a:r>
            <a:r>
              <a:rPr kumimoji="1" lang="ja-JP" altLang="en-US"/>
              <a:t>タスク・ハンドラ内部の変更</a:t>
            </a:r>
          </a:p>
        </p:txBody>
      </p:sp>
      <p:sp>
        <p:nvSpPr>
          <p:cNvPr id="3" name="コンテンツ プレースホルダー 2">
            <a:extLst>
              <a:ext uri="{FF2B5EF4-FFF2-40B4-BE49-F238E27FC236}">
                <a16:creationId xmlns:a16="http://schemas.microsoft.com/office/drawing/2014/main" id="{468C65C6-1C52-4ADC-A2E9-D34800D378DE}"/>
              </a:ext>
            </a:extLst>
          </p:cNvPr>
          <p:cNvSpPr>
            <a:spLocks noGrp="1"/>
          </p:cNvSpPr>
          <p:nvPr>
            <p:ph idx="1"/>
          </p:nvPr>
        </p:nvSpPr>
        <p:spPr/>
        <p:txBody>
          <a:bodyPr/>
          <a:lstStyle/>
          <a:p>
            <a:r>
              <a:rPr lang="ja-JP" altLang="en-US"/>
              <a:t>外部</a:t>
            </a:r>
            <a:r>
              <a:rPr lang="en-US" altLang="ja-JP"/>
              <a:t>I/F</a:t>
            </a:r>
            <a:r>
              <a:rPr lang="ja-JP" altLang="en-US"/>
              <a:t>が変更されると、それに合わせてタスクとハンドラも変更しなければなりません。</a:t>
            </a:r>
            <a:endParaRPr lang="en-US" altLang="ja-JP"/>
          </a:p>
          <a:p>
            <a:r>
              <a:rPr kumimoji="1" lang="ja-JP" altLang="en-US"/>
              <a:t>どのような変更があるでしょうか</a:t>
            </a:r>
            <a:r>
              <a:rPr kumimoji="1" lang="en-US" altLang="ja-JP"/>
              <a:t>?</a:t>
            </a:r>
            <a:endParaRPr kumimoji="1" lang="ja-JP" altLang="en-US"/>
          </a:p>
        </p:txBody>
      </p:sp>
    </p:spTree>
    <p:extLst>
      <p:ext uri="{BB962C8B-B14F-4D97-AF65-F5344CB8AC3E}">
        <p14:creationId xmlns:p14="http://schemas.microsoft.com/office/powerpoint/2010/main" val="79282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35AF9-53F6-4D82-9444-25E53BC4C64E}"/>
              </a:ext>
            </a:extLst>
          </p:cNvPr>
          <p:cNvSpPr>
            <a:spLocks noGrp="1"/>
          </p:cNvSpPr>
          <p:nvPr>
            <p:ph type="title"/>
          </p:nvPr>
        </p:nvSpPr>
        <p:spPr/>
        <p:txBody>
          <a:bodyPr/>
          <a:lstStyle/>
          <a:p>
            <a:r>
              <a:rPr kumimoji="1" lang="ja-JP" altLang="en-US"/>
              <a:t>変更箇所の洗い出しと変更概要</a:t>
            </a:r>
          </a:p>
        </p:txBody>
      </p:sp>
      <p:sp>
        <p:nvSpPr>
          <p:cNvPr id="3" name="コンテンツ プレースホルダー 2">
            <a:extLst>
              <a:ext uri="{FF2B5EF4-FFF2-40B4-BE49-F238E27FC236}">
                <a16:creationId xmlns:a16="http://schemas.microsoft.com/office/drawing/2014/main" id="{60FD67B7-2499-4995-A7CC-6F9CCF27A5C5}"/>
              </a:ext>
            </a:extLst>
          </p:cNvPr>
          <p:cNvSpPr>
            <a:spLocks noGrp="1"/>
          </p:cNvSpPr>
          <p:nvPr>
            <p:ph idx="1"/>
          </p:nvPr>
        </p:nvSpPr>
        <p:spPr/>
        <p:txBody>
          <a:bodyPr/>
          <a:lstStyle/>
          <a:p>
            <a:r>
              <a:rPr kumimoji="1" lang="ja-JP" altLang="en-US"/>
              <a:t>イベントフラグ </a:t>
            </a:r>
            <a:r>
              <a:rPr lang="en-US" altLang="ja-JP"/>
              <a:t>-&gt; </a:t>
            </a:r>
            <a:r>
              <a:rPr lang="ja-JP" altLang="en-US"/>
              <a:t>データキューに変更</a:t>
            </a:r>
            <a:endParaRPr lang="en-US" altLang="ja-JP"/>
          </a:p>
          <a:p>
            <a:pPr lvl="1"/>
            <a:r>
              <a:rPr lang="ja-JP" altLang="en-US"/>
              <a:t>コンフィグレーションファイルの変更</a:t>
            </a:r>
            <a:endParaRPr lang="en-US" altLang="ja-JP"/>
          </a:p>
          <a:p>
            <a:pPr lvl="2"/>
            <a:r>
              <a:rPr lang="en-US" altLang="ja-JP"/>
              <a:t>CRE_FLG  -&gt; CRE_DTQ</a:t>
            </a:r>
          </a:p>
          <a:p>
            <a:pPr lvl="1"/>
            <a:r>
              <a:rPr lang="ja-JP" altLang="en-US"/>
              <a:t>送受信する情報の変更</a:t>
            </a:r>
            <a:endParaRPr lang="en-US" altLang="ja-JP"/>
          </a:p>
          <a:p>
            <a:pPr lvl="2"/>
            <a:r>
              <a:rPr lang="ja-JP" altLang="en-US"/>
              <a:t>フラグパターン </a:t>
            </a:r>
            <a:r>
              <a:rPr lang="en-US" altLang="ja-JP"/>
              <a:t>-&gt; Step2-2</a:t>
            </a:r>
            <a:r>
              <a:rPr lang="ja-JP" altLang="en-US"/>
              <a:t>で定義したイベント番号</a:t>
            </a:r>
          </a:p>
          <a:p>
            <a:pPr lvl="1"/>
            <a:r>
              <a:rPr lang="ja-JP" altLang="en-US"/>
              <a:t>イベント送信箇所の変更</a:t>
            </a:r>
            <a:endParaRPr lang="en-US" altLang="ja-JP"/>
          </a:p>
          <a:p>
            <a:pPr lvl="2"/>
            <a:r>
              <a:rPr lang="en-US" altLang="ja-JP"/>
              <a:t>iset_flg -&gt; ipsnd_dtq</a:t>
            </a:r>
          </a:p>
          <a:p>
            <a:pPr lvl="2"/>
            <a:r>
              <a:rPr lang="en-US" altLang="ja-JP"/>
              <a:t>set_flg -&gt; snd_dtq</a:t>
            </a:r>
          </a:p>
          <a:p>
            <a:pPr lvl="1"/>
            <a:r>
              <a:rPr kumimoji="1" lang="ja-JP" altLang="en-US"/>
              <a:t>イベント受信箇所</a:t>
            </a:r>
            <a:r>
              <a:rPr lang="ja-JP" altLang="en-US"/>
              <a:t>の変更</a:t>
            </a:r>
            <a:endParaRPr kumimoji="1" lang="en-US" altLang="ja-JP"/>
          </a:p>
          <a:p>
            <a:pPr lvl="2"/>
            <a:r>
              <a:rPr lang="en-US" altLang="ja-JP"/>
              <a:t>wai_flg -&gt; rcv_dtq</a:t>
            </a:r>
          </a:p>
          <a:p>
            <a:pPr lvl="3"/>
            <a:r>
              <a:rPr lang="ja-JP" altLang="en-US"/>
              <a:t>イベント受信後の処理は、状態遷移表に従う。</a:t>
            </a:r>
            <a:endParaRPr lang="en-US" altLang="ja-JP"/>
          </a:p>
          <a:p>
            <a:r>
              <a:rPr lang="ja-JP" altLang="en-US"/>
              <a:t>タスクの状態定義については次ページに記載</a:t>
            </a:r>
            <a:endParaRPr lang="en-US" altLang="ja-JP"/>
          </a:p>
        </p:txBody>
      </p:sp>
    </p:spTree>
    <p:extLst>
      <p:ext uri="{BB962C8B-B14F-4D97-AF65-F5344CB8AC3E}">
        <p14:creationId xmlns:p14="http://schemas.microsoft.com/office/powerpoint/2010/main" val="323792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B1B9C5A-76F2-4890-B731-57F726F764C1}"/>
              </a:ext>
            </a:extLst>
          </p:cNvPr>
          <p:cNvPicPr>
            <a:picLocks noChangeAspect="1"/>
          </p:cNvPicPr>
          <p:nvPr/>
        </p:nvPicPr>
        <p:blipFill>
          <a:blip r:embed="rId3"/>
          <a:stretch>
            <a:fillRect/>
          </a:stretch>
        </p:blipFill>
        <p:spPr>
          <a:xfrm>
            <a:off x="6492314" y="4951080"/>
            <a:ext cx="4935614" cy="1081778"/>
          </a:xfrm>
          <a:prstGeom prst="rect">
            <a:avLst/>
          </a:prstGeom>
        </p:spPr>
      </p:pic>
      <p:sp>
        <p:nvSpPr>
          <p:cNvPr id="2" name="タイトル 1">
            <a:extLst>
              <a:ext uri="{FF2B5EF4-FFF2-40B4-BE49-F238E27FC236}">
                <a16:creationId xmlns:a16="http://schemas.microsoft.com/office/drawing/2014/main" id="{82F00B33-448A-47EA-AE06-49B9D6AA8A40}"/>
              </a:ext>
            </a:extLst>
          </p:cNvPr>
          <p:cNvSpPr>
            <a:spLocks noGrp="1"/>
          </p:cNvSpPr>
          <p:nvPr>
            <p:ph type="title"/>
          </p:nvPr>
        </p:nvSpPr>
        <p:spPr/>
        <p:txBody>
          <a:bodyPr/>
          <a:lstStyle/>
          <a:p>
            <a:r>
              <a:rPr lang="ja-JP" altLang="en-US"/>
              <a:t>状態番号の決め方の例</a:t>
            </a:r>
            <a:r>
              <a:rPr lang="en-US" altLang="ja-JP"/>
              <a:t> </a:t>
            </a:r>
            <a:endParaRPr kumimoji="1" lang="ja-JP" altLang="en-US"/>
          </a:p>
        </p:txBody>
      </p:sp>
      <p:sp>
        <p:nvSpPr>
          <p:cNvPr id="3" name="コンテンツ プレースホルダー 2">
            <a:extLst>
              <a:ext uri="{FF2B5EF4-FFF2-40B4-BE49-F238E27FC236}">
                <a16:creationId xmlns:a16="http://schemas.microsoft.com/office/drawing/2014/main" id="{B05D4CCF-FD69-4CAA-830A-05027D4564F7}"/>
              </a:ext>
            </a:extLst>
          </p:cNvPr>
          <p:cNvSpPr>
            <a:spLocks noGrp="1"/>
          </p:cNvSpPr>
          <p:nvPr>
            <p:ph idx="1"/>
          </p:nvPr>
        </p:nvSpPr>
        <p:spPr/>
        <p:txBody>
          <a:bodyPr/>
          <a:lstStyle/>
          <a:p>
            <a:r>
              <a:rPr lang="ja-JP" altLang="en-US"/>
              <a:t>タスクの状態に応じて、受信したイベント番号の処理が決まります。ということは、状態番号の定義が必要となります。</a:t>
            </a:r>
            <a:endParaRPr lang="en-US" altLang="ja-JP"/>
          </a:p>
          <a:p>
            <a:r>
              <a:rPr kumimoji="1" lang="en-US" altLang="ja-JP"/>
              <a:t>Step2-2</a:t>
            </a:r>
            <a:r>
              <a:rPr lang="ja-JP" altLang="en-US"/>
              <a:t>で列の順番からイベント番号を定義しました。同様に、行の順番から</a:t>
            </a:r>
            <a:r>
              <a:rPr kumimoji="1" lang="ja-JP" altLang="en-US"/>
              <a:t>タスクの状態を定義すると便利です。</a:t>
            </a:r>
          </a:p>
        </p:txBody>
      </p:sp>
      <p:pic>
        <p:nvPicPr>
          <p:cNvPr id="4" name="図 3">
            <a:extLst>
              <a:ext uri="{FF2B5EF4-FFF2-40B4-BE49-F238E27FC236}">
                <a16:creationId xmlns:a16="http://schemas.microsoft.com/office/drawing/2014/main" id="{ACEB80DF-0486-4517-B3DB-C129733A124B}"/>
              </a:ext>
            </a:extLst>
          </p:cNvPr>
          <p:cNvPicPr>
            <a:picLocks noChangeAspect="1"/>
          </p:cNvPicPr>
          <p:nvPr/>
        </p:nvPicPr>
        <p:blipFill>
          <a:blip r:embed="rId4"/>
          <a:stretch>
            <a:fillRect/>
          </a:stretch>
        </p:blipFill>
        <p:spPr>
          <a:xfrm>
            <a:off x="405434" y="3732904"/>
            <a:ext cx="5877877" cy="1454320"/>
          </a:xfrm>
          <a:prstGeom prst="rect">
            <a:avLst/>
          </a:prstGeom>
        </p:spPr>
      </p:pic>
      <p:sp>
        <p:nvSpPr>
          <p:cNvPr id="5" name="正方形/長方形 4">
            <a:extLst>
              <a:ext uri="{FF2B5EF4-FFF2-40B4-BE49-F238E27FC236}">
                <a16:creationId xmlns:a16="http://schemas.microsoft.com/office/drawing/2014/main" id="{7C3527E9-D39C-43A3-B8B1-E89EDA481BE9}"/>
              </a:ext>
            </a:extLst>
          </p:cNvPr>
          <p:cNvSpPr/>
          <p:nvPr/>
        </p:nvSpPr>
        <p:spPr>
          <a:xfrm>
            <a:off x="1469570" y="4282813"/>
            <a:ext cx="646613" cy="100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B6C7C4A-4198-4644-BD9F-BA27977F4CBF}"/>
              </a:ext>
            </a:extLst>
          </p:cNvPr>
          <p:cNvSpPr/>
          <p:nvPr/>
        </p:nvSpPr>
        <p:spPr>
          <a:xfrm>
            <a:off x="6858000" y="5290457"/>
            <a:ext cx="4495800" cy="339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カギ線 10">
            <a:extLst>
              <a:ext uri="{FF2B5EF4-FFF2-40B4-BE49-F238E27FC236}">
                <a16:creationId xmlns:a16="http://schemas.microsoft.com/office/drawing/2014/main" id="{A297E45C-9628-49E7-A9E4-D4A6186E00BA}"/>
              </a:ext>
            </a:extLst>
          </p:cNvPr>
          <p:cNvCxnSpPr>
            <a:cxnSpLocks/>
            <a:stCxn id="5" idx="2"/>
          </p:cNvCxnSpPr>
          <p:nvPr/>
        </p:nvCxnSpPr>
        <p:spPr>
          <a:xfrm rot="16200000" flipH="1">
            <a:off x="4257971" y="2825362"/>
            <a:ext cx="134937" cy="5065125"/>
          </a:xfrm>
          <a:prstGeom prst="bent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0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840F5-E60A-4DC5-8661-8F5AB3524F74}"/>
              </a:ext>
            </a:extLst>
          </p:cNvPr>
          <p:cNvSpPr>
            <a:spLocks noGrp="1"/>
          </p:cNvSpPr>
          <p:nvPr>
            <p:ph type="title"/>
          </p:nvPr>
        </p:nvSpPr>
        <p:spPr/>
        <p:txBody>
          <a:bodyPr>
            <a:normAutofit fontScale="90000"/>
          </a:bodyPr>
          <a:lstStyle/>
          <a:p>
            <a:r>
              <a:rPr kumimoji="1" lang="en-US" altLang="ja-JP"/>
              <a:t>Step4 </a:t>
            </a:r>
            <a:r>
              <a:rPr kumimoji="1" lang="ja-JP" altLang="en-US"/>
              <a:t>状態遷移表のコード化</a:t>
            </a:r>
            <a:r>
              <a:rPr kumimoji="1" lang="en-US" altLang="ja-JP"/>
              <a:t> (switch case</a:t>
            </a:r>
            <a:r>
              <a:rPr kumimoji="1" lang="ja-JP" altLang="en-US"/>
              <a:t>文</a:t>
            </a:r>
            <a:r>
              <a:rPr kumimoji="1" lang="en-US" altLang="ja-JP"/>
              <a:t>)</a:t>
            </a:r>
            <a:endParaRPr kumimoji="1" lang="ja-JP" altLang="en-US"/>
          </a:p>
        </p:txBody>
      </p:sp>
      <p:sp>
        <p:nvSpPr>
          <p:cNvPr id="3" name="コンテンツ プレースホルダー 2">
            <a:extLst>
              <a:ext uri="{FF2B5EF4-FFF2-40B4-BE49-F238E27FC236}">
                <a16:creationId xmlns:a16="http://schemas.microsoft.com/office/drawing/2014/main" id="{4874345D-9FEF-40E5-8815-02D92F7732E1}"/>
              </a:ext>
            </a:extLst>
          </p:cNvPr>
          <p:cNvSpPr>
            <a:spLocks noGrp="1"/>
          </p:cNvSpPr>
          <p:nvPr>
            <p:ph idx="1"/>
          </p:nvPr>
        </p:nvSpPr>
        <p:spPr/>
        <p:txBody>
          <a:bodyPr>
            <a:normAutofit/>
          </a:bodyPr>
          <a:lstStyle/>
          <a:p>
            <a:r>
              <a:rPr lang="ja-JP" altLang="en-US"/>
              <a:t>状態遷移のプログラム表現例 </a:t>
            </a:r>
            <a:r>
              <a:rPr lang="en-US" altLang="ja-JP"/>
              <a:t>(3.</a:t>
            </a:r>
            <a:r>
              <a:rPr lang="ja-JP" altLang="en-US"/>
              <a:t>構造化入門編参照</a:t>
            </a:r>
            <a:r>
              <a:rPr lang="en-US" altLang="ja-JP"/>
              <a:t>)</a:t>
            </a:r>
          </a:p>
          <a:p>
            <a:pPr lvl="1"/>
            <a:r>
              <a:rPr lang="ja-JP" altLang="en-US"/>
              <a:t>利点</a:t>
            </a:r>
            <a:r>
              <a:rPr lang="en-US" altLang="ja-JP"/>
              <a:t>:</a:t>
            </a:r>
            <a:r>
              <a:rPr lang="ja-JP" altLang="en-US"/>
              <a:t>文法的に簡単なので、初心者でもわかりやすい。</a:t>
            </a:r>
            <a:endParaRPr lang="en-US" altLang="ja-JP"/>
          </a:p>
          <a:p>
            <a:pPr marL="457200" lvl="1" indent="0">
              <a:buNone/>
            </a:pPr>
            <a:r>
              <a:rPr lang="en-US" altLang="ja-JP"/>
              <a:t>          </a:t>
            </a:r>
            <a:r>
              <a:rPr lang="ja-JP" altLang="en-US"/>
              <a:t>とりあえず手っ取り早く動かす時に便利。</a:t>
            </a:r>
            <a:endParaRPr lang="en-US" altLang="ja-JP"/>
          </a:p>
          <a:p>
            <a:pPr lvl="1"/>
            <a:r>
              <a:rPr kumimoji="1" lang="ja-JP" altLang="en-US"/>
              <a:t>欠点</a:t>
            </a:r>
            <a:r>
              <a:rPr kumimoji="1" lang="en-US" altLang="ja-JP"/>
              <a:t>:</a:t>
            </a:r>
            <a:r>
              <a:rPr kumimoji="1" lang="ja-JP" altLang="en-US"/>
              <a:t>状態やイベントの数が増えていくにつれて、コードの管理に苦労する</a:t>
            </a:r>
            <a:r>
              <a:rPr lang="ja-JP" altLang="en-US"/>
              <a:t>。</a:t>
            </a:r>
            <a:endParaRPr lang="en-US" altLang="ja-JP"/>
          </a:p>
          <a:p>
            <a:pPr lvl="2"/>
            <a:r>
              <a:rPr kumimoji="1" lang="en-US" altLang="ja-JP"/>
              <a:t>10</a:t>
            </a:r>
            <a:r>
              <a:rPr kumimoji="1" lang="ja-JP" altLang="en-US"/>
              <a:t>行</a:t>
            </a:r>
            <a:r>
              <a:rPr lang="en-US" altLang="ja-JP"/>
              <a:t>×10</a:t>
            </a:r>
            <a:r>
              <a:rPr lang="ja-JP" altLang="en-US"/>
              <a:t>列程度の状態遷移表でも、</a:t>
            </a:r>
            <a:r>
              <a:rPr kumimoji="1" lang="ja-JP" altLang="en-US"/>
              <a:t>巨大な</a:t>
            </a:r>
            <a:r>
              <a:rPr lang="en-US" altLang="ja-JP"/>
              <a:t>switch-case</a:t>
            </a:r>
            <a:r>
              <a:rPr lang="ja-JP" altLang="en-US"/>
              <a:t>文となる場合がある。</a:t>
            </a:r>
            <a:endParaRPr lang="en-US" altLang="ja-JP"/>
          </a:p>
          <a:p>
            <a:pPr lvl="3"/>
            <a:r>
              <a:rPr lang="ja-JP" altLang="en-US"/>
              <a:t>効率性、保守性、可読性の低下。</a:t>
            </a:r>
            <a:endParaRPr lang="en-US" altLang="ja-JP"/>
          </a:p>
          <a:p>
            <a:endParaRPr kumimoji="1" lang="en-US" altLang="ja-JP"/>
          </a:p>
          <a:p>
            <a:pPr lvl="2"/>
            <a:endParaRPr kumimoji="1" lang="ja-JP" altLang="en-US"/>
          </a:p>
        </p:txBody>
      </p:sp>
    </p:spTree>
    <p:extLst>
      <p:ext uri="{BB962C8B-B14F-4D97-AF65-F5344CB8AC3E}">
        <p14:creationId xmlns:p14="http://schemas.microsoft.com/office/powerpoint/2010/main" val="20742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15D17A1-E09A-4561-B9AA-83C55F99DB54}"/>
              </a:ext>
            </a:extLst>
          </p:cNvPr>
          <p:cNvSpPr>
            <a:spLocks noChangeArrowheads="1"/>
          </p:cNvSpPr>
          <p:nvPr/>
        </p:nvSpPr>
        <p:spPr bwMode="auto">
          <a:xfrm>
            <a:off x="987355" y="3465220"/>
            <a:ext cx="10548863" cy="635725"/>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CRE_DTQ(TIMER_DTQ,  {TA_NULL, 6, NULL});</a:t>
            </a:r>
          </a:p>
          <a:p>
            <a:pPr defTabSz="363538">
              <a:lnSpc>
                <a:spcPct val="90000"/>
              </a:lnSpc>
              <a:defRPr/>
            </a:pPr>
            <a:r>
              <a:rPr lang="en-US" altLang="ja-JP">
                <a:ea typeface="ＭＳ Ｐゴシック" charset="-128"/>
              </a:rPr>
              <a:t>CRE_DTQ(BLINK_DTQ,  {TA_NULL, 6, NULL});</a:t>
            </a:r>
          </a:p>
        </p:txBody>
      </p:sp>
      <p:sp>
        <p:nvSpPr>
          <p:cNvPr id="2" name="タイトル 1">
            <a:extLst>
              <a:ext uri="{FF2B5EF4-FFF2-40B4-BE49-F238E27FC236}">
                <a16:creationId xmlns:a16="http://schemas.microsoft.com/office/drawing/2014/main" id="{DE0A5398-7FFD-4EE0-B313-078DDDEE34C6}"/>
              </a:ext>
            </a:extLst>
          </p:cNvPr>
          <p:cNvSpPr>
            <a:spLocks noGrp="1"/>
          </p:cNvSpPr>
          <p:nvPr>
            <p:ph type="title"/>
          </p:nvPr>
        </p:nvSpPr>
        <p:spPr>
          <a:xfrm>
            <a:off x="838200" y="368299"/>
            <a:ext cx="10515600" cy="1325563"/>
          </a:xfrm>
        </p:spPr>
        <p:txBody>
          <a:bodyPr>
            <a:normAutofit fontScale="90000"/>
          </a:bodyPr>
          <a:lstStyle/>
          <a:p>
            <a:r>
              <a:rPr lang="ja-JP" altLang="en-US"/>
              <a:t>演習</a:t>
            </a:r>
            <a:r>
              <a:rPr lang="en-US" altLang="ja-JP"/>
              <a:t>:</a:t>
            </a:r>
            <a:r>
              <a:rPr lang="ja-JP" altLang="en-US"/>
              <a:t>データキューの実装と状態遷移表のコード化</a:t>
            </a:r>
            <a:r>
              <a:rPr lang="en-US" altLang="ja-JP"/>
              <a:t>(switch case</a:t>
            </a:r>
            <a:r>
              <a:rPr lang="ja-JP" altLang="en-US"/>
              <a:t>文</a:t>
            </a:r>
            <a:r>
              <a:rPr lang="en-US" altLang="ja-JP"/>
              <a:t>)</a:t>
            </a:r>
            <a:r>
              <a:rPr lang="ja-JP" altLang="en-US"/>
              <a:t> </a:t>
            </a:r>
            <a:r>
              <a:rPr lang="en-US" altLang="ja-JP"/>
              <a:t>(</a:t>
            </a:r>
            <a:r>
              <a:rPr lang="en-US" altLang="ja-JP">
                <a:sym typeface="Wingdings" panose="05000000000000000000" pitchFamily="2" charset="2"/>
              </a:rPr>
              <a:t>c</a:t>
            </a:r>
            <a:r>
              <a:rPr lang="en-US" altLang="ja-JP"/>
              <a:t>up_timer2)</a:t>
            </a:r>
            <a:endParaRPr kumimoji="1" lang="ja-JP" altLang="en-US"/>
          </a:p>
        </p:txBody>
      </p:sp>
      <p:sp>
        <p:nvSpPr>
          <p:cNvPr id="4" name="正方形/長方形 3">
            <a:extLst>
              <a:ext uri="{FF2B5EF4-FFF2-40B4-BE49-F238E27FC236}">
                <a16:creationId xmlns:a16="http://schemas.microsoft.com/office/drawing/2014/main" id="{9779F68C-A3E2-41A6-A135-4E3C54E7E4A3}"/>
              </a:ext>
            </a:extLst>
          </p:cNvPr>
          <p:cNvSpPr/>
          <p:nvPr/>
        </p:nvSpPr>
        <p:spPr>
          <a:xfrm>
            <a:off x="987355" y="1733934"/>
            <a:ext cx="10835190" cy="1200329"/>
          </a:xfrm>
          <a:prstGeom prst="rect">
            <a:avLst/>
          </a:prstGeom>
        </p:spPr>
        <p:txBody>
          <a:bodyPr wrap="square">
            <a:spAutoFit/>
          </a:bodyPr>
          <a:lstStyle/>
          <a:p>
            <a:r>
              <a:rPr lang="ja-JP" altLang="en-US"/>
              <a:t>・外部I/Fが決まり、変更箇所の洗い出しも済んだので、先ずはswitch-case文で実装してみます。</a:t>
            </a:r>
            <a:endParaRPr lang="en-US" altLang="ja-JP"/>
          </a:p>
          <a:p>
            <a:endParaRPr lang="en-US" altLang="ja-JP"/>
          </a:p>
          <a:p>
            <a:r>
              <a:rPr lang="ja-JP" altLang="en-US"/>
              <a:t>コンフィグレーションファイルの変更</a:t>
            </a:r>
          </a:p>
          <a:p>
            <a:r>
              <a:rPr lang="en-US" altLang="ja-JP"/>
              <a:t>CRE_FLG  -&gt; CRE_DTQ</a:t>
            </a:r>
            <a:endParaRPr lang="ja-JP" altLang="en-US"/>
          </a:p>
        </p:txBody>
      </p:sp>
    </p:spTree>
    <p:extLst>
      <p:ext uri="{BB962C8B-B14F-4D97-AF65-F5344CB8AC3E}">
        <p14:creationId xmlns:p14="http://schemas.microsoft.com/office/powerpoint/2010/main" val="94936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a:bodyPr>
          <a:lstStyle/>
          <a:p>
            <a:r>
              <a:rPr lang="en-US" altLang="ja-JP"/>
              <a:t>cup_timer2:</a:t>
            </a:r>
            <a:r>
              <a:rPr lang="ja-JP" altLang="en-US"/>
              <a:t>タスクの状態定義の追加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717964"/>
            <a:ext cx="10679029" cy="3786909"/>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 </a:t>
            </a:r>
            <a:r>
              <a:rPr lang="ja-JP" altLang="en-US">
                <a:ea typeface="ＭＳ Ｐゴシック" charset="-128"/>
              </a:rPr>
              <a:t>タイマタスクの状態定義 *</a:t>
            </a:r>
            <a:r>
              <a:rPr lang="en-US" altLang="ja-JP">
                <a:ea typeface="ＭＳ Ｐゴシック" charset="-128"/>
              </a:rPr>
              <a:t>/</a:t>
            </a:r>
          </a:p>
          <a:p>
            <a:pPr defTabSz="363538">
              <a:lnSpc>
                <a:spcPct val="90000"/>
              </a:lnSpc>
              <a:defRPr/>
            </a:pPr>
            <a:r>
              <a:rPr lang="en-US" altLang="ja-JP">
                <a:ea typeface="ＭＳ Ｐゴシック" charset="-128"/>
              </a:rPr>
              <a:t>typedef enum {</a:t>
            </a:r>
          </a:p>
          <a:p>
            <a:pPr defTabSz="363538">
              <a:lnSpc>
                <a:spcPct val="90000"/>
              </a:lnSpc>
              <a:defRPr/>
            </a:pPr>
            <a:r>
              <a:rPr lang="en-US" altLang="ja-JP">
                <a:ea typeface="ＭＳ Ｐゴシック" charset="-128"/>
              </a:rPr>
              <a:t>	ST_TIMER_OFF = 0,</a:t>
            </a:r>
          </a:p>
          <a:p>
            <a:pPr defTabSz="363538">
              <a:lnSpc>
                <a:spcPct val="90000"/>
              </a:lnSpc>
              <a:defRPr/>
            </a:pPr>
            <a:r>
              <a:rPr lang="en-US" altLang="ja-JP">
                <a:ea typeface="ＭＳ Ｐゴシック" charset="-128"/>
              </a:rPr>
              <a:t>	ST_TIMER_ON,</a:t>
            </a:r>
          </a:p>
          <a:p>
            <a:pPr defTabSz="363538">
              <a:lnSpc>
                <a:spcPct val="90000"/>
              </a:lnSpc>
              <a:defRPr/>
            </a:pPr>
            <a:r>
              <a:rPr lang="en-US" altLang="ja-JP">
                <a:ea typeface="ＭＳ Ｐゴシック" charset="-128"/>
              </a:rPr>
              <a:t>	ST_TIMER_NUM	/* </a:t>
            </a:r>
            <a:r>
              <a:rPr lang="ja-JP" altLang="en-US">
                <a:ea typeface="ＭＳ Ｐゴシック" charset="-128"/>
              </a:rPr>
              <a:t>状態の数 *</a:t>
            </a:r>
            <a:r>
              <a:rPr lang="en-US" altLang="ja-JP">
                <a:ea typeface="ＭＳ Ｐゴシック" charset="-128"/>
              </a:rPr>
              <a:t>/</a:t>
            </a:r>
          </a:p>
          <a:p>
            <a:pPr defTabSz="363538">
              <a:lnSpc>
                <a:spcPct val="90000"/>
              </a:lnSpc>
              <a:defRPr/>
            </a:pPr>
            <a:r>
              <a:rPr lang="en-US" altLang="ja-JP">
                <a:ea typeface="ＭＳ Ｐゴシック" charset="-128"/>
              </a:rPr>
              <a:t>}ST_TIMER;</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LED4</a:t>
            </a:r>
            <a:r>
              <a:rPr lang="ja-JP" altLang="en-US">
                <a:ea typeface="ＭＳ Ｐゴシック" charset="-128"/>
              </a:rPr>
              <a:t>点滅タスクの状態定義 *</a:t>
            </a:r>
            <a:r>
              <a:rPr lang="en-US" altLang="ja-JP">
                <a:ea typeface="ＭＳ Ｐゴシック" charset="-128"/>
              </a:rPr>
              <a:t>/</a:t>
            </a:r>
          </a:p>
          <a:p>
            <a:pPr defTabSz="363538">
              <a:lnSpc>
                <a:spcPct val="90000"/>
              </a:lnSpc>
              <a:defRPr/>
            </a:pPr>
            <a:r>
              <a:rPr lang="en-US" altLang="ja-JP">
                <a:ea typeface="ＭＳ Ｐゴシック" charset="-128"/>
              </a:rPr>
              <a:t>typedef enum {</a:t>
            </a:r>
          </a:p>
          <a:p>
            <a:pPr defTabSz="363538">
              <a:lnSpc>
                <a:spcPct val="90000"/>
              </a:lnSpc>
              <a:defRPr/>
            </a:pPr>
            <a:r>
              <a:rPr lang="en-US" altLang="ja-JP">
                <a:ea typeface="ＭＳ Ｐゴシック" charset="-128"/>
              </a:rPr>
              <a:t>	ST_BLINK_IDLE = 0,</a:t>
            </a:r>
          </a:p>
          <a:p>
            <a:pPr defTabSz="363538">
              <a:lnSpc>
                <a:spcPct val="90000"/>
              </a:lnSpc>
              <a:defRPr/>
            </a:pPr>
            <a:r>
              <a:rPr lang="en-US" altLang="ja-JP">
                <a:ea typeface="ＭＳ Ｐゴシック" charset="-128"/>
              </a:rPr>
              <a:t>	ST_BLINK_LED_OFF,</a:t>
            </a:r>
          </a:p>
          <a:p>
            <a:pPr defTabSz="363538">
              <a:lnSpc>
                <a:spcPct val="90000"/>
              </a:lnSpc>
              <a:defRPr/>
            </a:pPr>
            <a:r>
              <a:rPr lang="en-US" altLang="ja-JP">
                <a:ea typeface="ＭＳ Ｐゴシック" charset="-128"/>
              </a:rPr>
              <a:t>	ST_BLINK_LED_ON,</a:t>
            </a:r>
          </a:p>
          <a:p>
            <a:pPr defTabSz="363538">
              <a:lnSpc>
                <a:spcPct val="90000"/>
              </a:lnSpc>
              <a:defRPr/>
            </a:pPr>
            <a:r>
              <a:rPr lang="en-US" altLang="ja-JP">
                <a:ea typeface="ＭＳ Ｐゴシック" charset="-128"/>
              </a:rPr>
              <a:t>	ST_BLINK_NUM	/* </a:t>
            </a:r>
            <a:r>
              <a:rPr lang="ja-JP" altLang="en-US">
                <a:ea typeface="ＭＳ Ｐゴシック" charset="-128"/>
              </a:rPr>
              <a:t>状態の数 *</a:t>
            </a:r>
            <a:r>
              <a:rPr lang="en-US" altLang="ja-JP">
                <a:ea typeface="ＭＳ Ｐゴシック" charset="-128"/>
              </a:rPr>
              <a:t>/</a:t>
            </a:r>
          </a:p>
          <a:p>
            <a:pPr defTabSz="363538">
              <a:lnSpc>
                <a:spcPct val="90000"/>
              </a:lnSpc>
              <a:defRPr/>
            </a:pPr>
            <a:r>
              <a:rPr lang="en-US" altLang="ja-JP">
                <a:ea typeface="ＭＳ Ｐゴシック" charset="-128"/>
              </a:rPr>
              <a:t>}ST_BLINK;</a:t>
            </a:r>
          </a:p>
          <a:p>
            <a:pPr defTabSz="363538">
              <a:lnSpc>
                <a:spcPct val="90000"/>
              </a:lnSpc>
              <a:defRPr/>
            </a:pPr>
            <a:endParaRPr lang="en-US" altLang="ja-JP">
              <a:ea typeface="ＭＳ Ｐゴシック" charset="-128"/>
            </a:endParaRP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235773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a:bodyPr>
          <a:lstStyle/>
          <a:p>
            <a:r>
              <a:rPr lang="en-US" altLang="ja-JP"/>
              <a:t>cup_timer2:</a:t>
            </a:r>
            <a:r>
              <a:rPr lang="ja-JP" altLang="en-US"/>
              <a:t>イベントの定義の追加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717964"/>
            <a:ext cx="10679029" cy="3334327"/>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 </a:t>
            </a:r>
            <a:r>
              <a:rPr lang="ja-JP" altLang="en-US">
                <a:ea typeface="ＭＳ Ｐゴシック" charset="-128"/>
              </a:rPr>
              <a:t>イベントの定義 *</a:t>
            </a:r>
            <a:r>
              <a:rPr lang="en-US" altLang="ja-JP">
                <a:ea typeface="ＭＳ Ｐゴシック" charset="-128"/>
              </a:rPr>
              <a:t>/</a:t>
            </a:r>
          </a:p>
          <a:p>
            <a:pPr defTabSz="363538">
              <a:lnSpc>
                <a:spcPct val="90000"/>
              </a:lnSpc>
              <a:defRPr/>
            </a:pPr>
            <a:r>
              <a:rPr lang="en-US" altLang="ja-JP">
                <a:ea typeface="ＭＳ Ｐゴシック" charset="-128"/>
              </a:rPr>
              <a:t>typedef enum {</a:t>
            </a:r>
          </a:p>
          <a:p>
            <a:pPr defTabSz="363538">
              <a:lnSpc>
                <a:spcPct val="90000"/>
              </a:lnSpc>
              <a:defRPr/>
            </a:pPr>
            <a:r>
              <a:rPr lang="en-US" altLang="ja-JP">
                <a:ea typeface="ＭＳ Ｐゴシック" charset="-128"/>
              </a:rPr>
              <a:t>	EV_TIMER_SW1_OFF = 0,</a:t>
            </a:r>
          </a:p>
          <a:p>
            <a:pPr defTabSz="363538">
              <a:lnSpc>
                <a:spcPct val="90000"/>
              </a:lnSpc>
              <a:defRPr/>
            </a:pPr>
            <a:r>
              <a:rPr lang="en-US" altLang="ja-JP">
                <a:ea typeface="ＭＳ Ｐゴシック" charset="-128"/>
              </a:rPr>
              <a:t>	EV_TIMER_SW1_ON,</a:t>
            </a:r>
          </a:p>
          <a:p>
            <a:pPr defTabSz="363538">
              <a:lnSpc>
                <a:spcPct val="90000"/>
              </a:lnSpc>
              <a:defRPr/>
            </a:pPr>
            <a:r>
              <a:rPr lang="en-US" altLang="ja-JP">
                <a:ea typeface="ＭＳ Ｐゴシック" charset="-128"/>
              </a:rPr>
              <a:t>	EV_TIMER_PUSH1_ON,</a:t>
            </a:r>
          </a:p>
          <a:p>
            <a:pPr defTabSz="363538">
              <a:lnSpc>
                <a:spcPct val="90000"/>
              </a:lnSpc>
              <a:defRPr/>
            </a:pPr>
            <a:r>
              <a:rPr lang="en-US" altLang="ja-JP">
                <a:ea typeface="ＭＳ Ｐゴシック" charset="-128"/>
              </a:rPr>
              <a:t>	EV_TIMER_BASE_TIME,</a:t>
            </a:r>
          </a:p>
          <a:p>
            <a:pPr defTabSz="363538">
              <a:lnSpc>
                <a:spcPct val="90000"/>
              </a:lnSpc>
              <a:defRPr/>
            </a:pPr>
            <a:r>
              <a:rPr lang="en-US" altLang="ja-JP">
                <a:ea typeface="ＭＳ Ｐゴシック" charset="-128"/>
              </a:rPr>
              <a:t>	EV_BLINK_TIMEOUT,</a:t>
            </a:r>
          </a:p>
          <a:p>
            <a:pPr defTabSz="363538">
              <a:lnSpc>
                <a:spcPct val="90000"/>
              </a:lnSpc>
              <a:defRPr/>
            </a:pPr>
            <a:r>
              <a:rPr lang="en-US" altLang="ja-JP">
                <a:ea typeface="ＭＳ Ｐゴシック" charset="-128"/>
              </a:rPr>
              <a:t>	EV_BLINK_ACTIVE,</a:t>
            </a:r>
          </a:p>
          <a:p>
            <a:pPr defTabSz="363538">
              <a:lnSpc>
                <a:spcPct val="90000"/>
              </a:lnSpc>
              <a:defRPr/>
            </a:pPr>
            <a:r>
              <a:rPr lang="en-US" altLang="ja-JP">
                <a:ea typeface="ＭＳ Ｐゴシック" charset="-128"/>
              </a:rPr>
              <a:t>	EV_BLINK_OFF,</a:t>
            </a:r>
          </a:p>
          <a:p>
            <a:pPr defTabSz="363538">
              <a:lnSpc>
                <a:spcPct val="90000"/>
              </a:lnSpc>
              <a:defRPr/>
            </a:pPr>
            <a:r>
              <a:rPr lang="en-US" altLang="ja-JP">
                <a:ea typeface="ＭＳ Ｐゴシック" charset="-128"/>
              </a:rPr>
              <a:t>	EV_BLINK_BLINK,</a:t>
            </a:r>
          </a:p>
          <a:p>
            <a:pPr defTabSz="363538">
              <a:lnSpc>
                <a:spcPct val="90000"/>
              </a:lnSpc>
              <a:defRPr/>
            </a:pPr>
            <a:r>
              <a:rPr lang="en-US" altLang="ja-JP">
                <a:ea typeface="ＭＳ Ｐゴシック" charset="-128"/>
              </a:rPr>
              <a:t>	EV_BLINK_NUM	/* </a:t>
            </a:r>
            <a:r>
              <a:rPr lang="ja-JP" altLang="en-US">
                <a:ea typeface="ＭＳ Ｐゴシック" charset="-128"/>
              </a:rPr>
              <a:t>イベントの数 *</a:t>
            </a:r>
            <a:r>
              <a:rPr lang="en-US" altLang="ja-JP">
                <a:ea typeface="ＭＳ Ｐゴシック" charset="-128"/>
              </a:rPr>
              <a:t>/</a:t>
            </a:r>
          </a:p>
          <a:p>
            <a:pPr defTabSz="363538">
              <a:lnSpc>
                <a:spcPct val="90000"/>
              </a:lnSpc>
              <a:defRPr/>
            </a:pPr>
            <a:r>
              <a:rPr lang="en-US" altLang="ja-JP">
                <a:ea typeface="ＭＳ Ｐゴシック" charset="-128"/>
              </a:rPr>
              <a:t>}EVENT;</a:t>
            </a: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194023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3CB7C-0F05-4758-A42E-CAE1CD88D401}"/>
              </a:ext>
            </a:extLst>
          </p:cNvPr>
          <p:cNvSpPr>
            <a:spLocks noGrp="1"/>
          </p:cNvSpPr>
          <p:nvPr>
            <p:ph type="title"/>
          </p:nvPr>
        </p:nvSpPr>
        <p:spPr/>
        <p:txBody>
          <a:bodyPr/>
          <a:lstStyle/>
          <a:p>
            <a:r>
              <a:rPr kumimoji="1" lang="ja-JP" altLang="en-US"/>
              <a:t>はじめに</a:t>
            </a:r>
          </a:p>
        </p:txBody>
      </p:sp>
      <p:sp>
        <p:nvSpPr>
          <p:cNvPr id="3" name="コンテンツ プレースホルダー 2">
            <a:extLst>
              <a:ext uri="{FF2B5EF4-FFF2-40B4-BE49-F238E27FC236}">
                <a16:creationId xmlns:a16="http://schemas.microsoft.com/office/drawing/2014/main" id="{F04FC116-042A-4762-B451-692C2BE3167C}"/>
              </a:ext>
            </a:extLst>
          </p:cNvPr>
          <p:cNvSpPr>
            <a:spLocks noGrp="1"/>
          </p:cNvSpPr>
          <p:nvPr>
            <p:ph idx="1"/>
          </p:nvPr>
        </p:nvSpPr>
        <p:spPr/>
        <p:txBody>
          <a:bodyPr/>
          <a:lstStyle/>
          <a:p>
            <a:r>
              <a:rPr lang="en-US" altLang="ja-JP"/>
              <a:t>TOPPERS</a:t>
            </a:r>
            <a:r>
              <a:rPr lang="ja-JP" altLang="ja-JP"/>
              <a:t>第</a:t>
            </a:r>
            <a:r>
              <a:rPr lang="en-US" altLang="ja-JP"/>
              <a:t>3</a:t>
            </a:r>
            <a:r>
              <a:rPr lang="ja-JP" altLang="ja-JP"/>
              <a:t>世代カーネル</a:t>
            </a:r>
            <a:r>
              <a:rPr lang="en-US" altLang="ja-JP"/>
              <a:t>(ITRON</a:t>
            </a:r>
            <a:r>
              <a:rPr lang="ja-JP" altLang="ja-JP"/>
              <a:t>系</a:t>
            </a:r>
            <a:r>
              <a:rPr lang="en-US" altLang="ja-JP"/>
              <a:t>)</a:t>
            </a:r>
            <a:r>
              <a:rPr lang="ja-JP" altLang="ja-JP"/>
              <a:t>ではメールボックス機能が廃止されました。</a:t>
            </a:r>
            <a:endParaRPr lang="en-US" altLang="ja-JP"/>
          </a:p>
          <a:p>
            <a:r>
              <a:rPr lang="en-US" altLang="ja-JP"/>
              <a:t>TOPPERS</a:t>
            </a:r>
            <a:r>
              <a:rPr lang="ja-JP" altLang="ja-JP"/>
              <a:t>第</a:t>
            </a:r>
            <a:r>
              <a:rPr lang="en-US" altLang="ja-JP"/>
              <a:t>3</a:t>
            </a:r>
            <a:r>
              <a:rPr lang="ja-JP" altLang="ja-JP"/>
              <a:t>世代カーネル</a:t>
            </a:r>
            <a:r>
              <a:rPr lang="en-US" altLang="ja-JP"/>
              <a:t>(ITRON</a:t>
            </a:r>
            <a:r>
              <a:rPr lang="ja-JP" altLang="ja-JP"/>
              <a:t>系</a:t>
            </a:r>
            <a:r>
              <a:rPr lang="en-US" altLang="ja-JP"/>
              <a:t>)</a:t>
            </a:r>
            <a:r>
              <a:rPr lang="ja-JP" altLang="ja-JP"/>
              <a:t>統合仕様書では、メールボックス機能の代わりとして、データキュー機能を用いてメモリ領域へのポインタを送受信する方法が記載されております。この方法について、初級者向けの教材があるとよいのではと考え、教材を作成しました。</a:t>
            </a:r>
            <a:endParaRPr kumimoji="1" lang="ja-JP" altLang="en-US"/>
          </a:p>
        </p:txBody>
      </p:sp>
    </p:spTree>
    <p:extLst>
      <p:ext uri="{BB962C8B-B14F-4D97-AF65-F5344CB8AC3E}">
        <p14:creationId xmlns:p14="http://schemas.microsoft.com/office/powerpoint/2010/main" val="186084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a:bodyPr>
          <a:lstStyle/>
          <a:p>
            <a:r>
              <a:rPr lang="en-US" altLang="ja-JP"/>
              <a:t>cup_timer2:</a:t>
            </a:r>
            <a:r>
              <a:rPr lang="ja-JP" altLang="en-US"/>
              <a:t>イベント送受信の変更</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588655"/>
            <a:ext cx="10679029" cy="4774910"/>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timer_task(intptr_t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a:t>
            </a:r>
            <a:r>
              <a:rPr lang="ja-JP" altLang="en-US">
                <a:ea typeface="ＭＳ Ｐゴシック" charset="-128"/>
              </a:rPr>
              <a:t>中略</a:t>
            </a:r>
            <a:endParaRPr lang="en-US" altLang="ja-JP">
              <a:ea typeface="ＭＳ Ｐゴシック" charset="-128"/>
            </a:endParaRP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SVC_PERROR(rcv_dtq(TIMER_DTQ, &amp;event));</a:t>
            </a:r>
          </a:p>
          <a:p>
            <a:pPr defTabSz="363538">
              <a:lnSpc>
                <a:spcPct val="90000"/>
              </a:lnSpc>
              <a:defRPr/>
            </a:pPr>
            <a:r>
              <a:rPr lang="en-US" altLang="ja-JP">
                <a:solidFill>
                  <a:srgbClr val="FF0000"/>
                </a:solidFill>
                <a:ea typeface="ＭＳ Ｐゴシック" charset="-128"/>
              </a:rPr>
              <a:t>        switch(event){</a:t>
            </a:r>
          </a:p>
          <a:p>
            <a:pPr defTabSz="363538">
              <a:lnSpc>
                <a:spcPct val="90000"/>
              </a:lnSpc>
              <a:defRPr/>
            </a:pPr>
            <a:r>
              <a:rPr lang="en-US" altLang="ja-JP">
                <a:ea typeface="ＭＳ Ｐゴシック" charset="-128"/>
              </a:rPr>
              <a:t>        	case EV_TIMER_SW1_OFF: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switch(st_timer){</a:t>
            </a:r>
          </a:p>
          <a:p>
            <a:pPr defTabSz="363538">
              <a:lnSpc>
                <a:spcPct val="90000"/>
              </a:lnSpc>
              <a:defRPr/>
            </a:pPr>
            <a:r>
              <a:rPr lang="en-US" altLang="ja-JP">
                <a:ea typeface="ＭＳ Ｐゴシック" charset="-128"/>
              </a:rPr>
              <a:t>        			case ST_TIMER_OFF: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SVC_PERROR(snd_dtq(BLINK_DTQ, EV_BLINK_OFF));</a:t>
            </a:r>
          </a:p>
          <a:p>
            <a:pPr defTabSz="363538">
              <a:lnSpc>
                <a:spcPct val="90000"/>
              </a:lnSpc>
              <a:defRPr/>
            </a:pPr>
            <a:r>
              <a:rPr lang="en-US" altLang="ja-JP">
                <a:ea typeface="ＭＳ Ｐゴシック" charset="-128"/>
              </a:rPr>
              <a:t>        				DEBUG_SYSLOG(LOG_NOTICE, " Timer stop!");</a:t>
            </a:r>
          </a:p>
          <a:p>
            <a:pPr defTabSz="363538">
              <a:lnSpc>
                <a:spcPct val="90000"/>
              </a:lnSpc>
              <a:defRPr/>
            </a:pPr>
            <a:r>
              <a:rPr lang="en-US" altLang="ja-JP">
                <a:ea typeface="ＭＳ Ｐゴシック" charset="-128"/>
              </a:rPr>
              <a:t>        				break;</a:t>
            </a:r>
          </a:p>
          <a:p>
            <a:pPr defTabSz="363538">
              <a:lnSpc>
                <a:spcPct val="90000"/>
              </a:lnSpc>
              <a:defRPr/>
            </a:pPr>
            <a:r>
              <a:rPr lang="en-US" altLang="ja-JP">
                <a:ea typeface="ＭＳ Ｐゴシック" charset="-128"/>
              </a:rPr>
              <a:t>        			case ST_TIMER_ON:</a:t>
            </a:r>
          </a:p>
          <a:p>
            <a:pPr defTabSz="363538">
              <a:lnSpc>
                <a:spcPct val="90000"/>
              </a:lnSpc>
              <a:defRPr/>
            </a:pPr>
            <a:r>
              <a:rPr lang="en-US" altLang="ja-JP">
                <a:ea typeface="ＭＳ Ｐゴシック" charset="-128"/>
              </a:rPr>
              <a:t>        				st_timer = ST_TIMER_OFF;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SVC_PERROR(snd_dtq(BLINK_DTQ, EV_BLINK_OFF));</a:t>
            </a:r>
          </a:p>
          <a:p>
            <a:pPr defTabSz="363538">
              <a:lnSpc>
                <a:spcPct val="90000"/>
              </a:lnSpc>
              <a:defRPr/>
            </a:pPr>
            <a:r>
              <a:rPr lang="en-US" altLang="ja-JP">
                <a:ea typeface="ＭＳ Ｐゴシック" charset="-128"/>
              </a:rPr>
              <a:t>        				syslog(LOG_NOTICE, "Timer stop!");</a:t>
            </a:r>
          </a:p>
          <a:p>
            <a:pPr defTabSz="363538">
              <a:lnSpc>
                <a:spcPct val="90000"/>
              </a:lnSpc>
              <a:defRPr/>
            </a:pPr>
            <a:r>
              <a:rPr lang="en-US" altLang="ja-JP">
                <a:ea typeface="ＭＳ Ｐゴシック" charset="-128"/>
              </a:rPr>
              <a:t>        				timer = 0;</a:t>
            </a:r>
          </a:p>
          <a:p>
            <a:pPr defTabSz="363538">
              <a:lnSpc>
                <a:spcPct val="90000"/>
              </a:lnSpc>
              <a:defRPr/>
            </a:pPr>
            <a:r>
              <a:rPr lang="en-US" altLang="ja-JP">
                <a:ea typeface="ＭＳ Ｐゴシック" charset="-128"/>
              </a:rPr>
              <a:t>        				stp_cyc(BASE_TIME_HANDLER);</a:t>
            </a:r>
          </a:p>
          <a:p>
            <a:pPr defTabSz="363538">
              <a:lnSpc>
                <a:spcPct val="90000"/>
              </a:lnSpc>
              <a:defRPr/>
            </a:pPr>
            <a:r>
              <a:rPr lang="en-US" altLang="ja-JP">
                <a:ea typeface="ＭＳ Ｐゴシック" charset="-128"/>
              </a:rPr>
              <a:t>        				break;</a:t>
            </a:r>
          </a:p>
          <a:p>
            <a:pPr defTabSz="363538">
              <a:lnSpc>
                <a:spcPct val="90000"/>
              </a:lnSpc>
              <a:defRPr/>
            </a:pPr>
            <a:r>
              <a:rPr lang="en-US" altLang="ja-JP">
                <a:ea typeface="ＭＳ Ｐゴシック" charset="-128"/>
              </a:rPr>
              <a:t>//</a:t>
            </a:r>
            <a:r>
              <a:rPr lang="ja-JP" altLang="en-US">
                <a:ea typeface="ＭＳ Ｐゴシック" charset="-128"/>
              </a:rPr>
              <a:t>後略</a:t>
            </a:r>
            <a:endParaRPr lang="en-US" altLang="ja-JP">
              <a:ea typeface="ＭＳ Ｐゴシック" charset="-128"/>
            </a:endParaRP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
        <p:nvSpPr>
          <p:cNvPr id="7" name="吹き出し: 四角形 6">
            <a:extLst>
              <a:ext uri="{FF2B5EF4-FFF2-40B4-BE49-F238E27FC236}">
                <a16:creationId xmlns:a16="http://schemas.microsoft.com/office/drawing/2014/main" id="{6456C164-F8F5-4A02-B840-76BB285D9921}"/>
              </a:ext>
            </a:extLst>
          </p:cNvPr>
          <p:cNvSpPr/>
          <p:nvPr/>
        </p:nvSpPr>
        <p:spPr>
          <a:xfrm>
            <a:off x="7282307" y="1323913"/>
            <a:ext cx="2859219" cy="1098331"/>
          </a:xfrm>
          <a:prstGeom prst="wedgeRectCallout">
            <a:avLst>
              <a:gd name="adj1" fmla="val -57589"/>
              <a:gd name="adj2" fmla="val 897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イベント受信方法の変更</a:t>
            </a:r>
          </a:p>
          <a:p>
            <a:pPr algn="ctr"/>
            <a:r>
              <a:rPr lang="en-US" altLang="ja-JP">
                <a:solidFill>
                  <a:schemeClr val="tx1"/>
                </a:solidFill>
              </a:rPr>
              <a:t>wai_flg -&gt; rcv_dtq</a:t>
            </a:r>
            <a:endParaRPr kumimoji="1" lang="ja-JP" altLang="en-US">
              <a:solidFill>
                <a:schemeClr val="tx1"/>
              </a:solidFill>
            </a:endParaRPr>
          </a:p>
        </p:txBody>
      </p:sp>
      <p:sp>
        <p:nvSpPr>
          <p:cNvPr id="8" name="吹き出し: 四角形 7">
            <a:extLst>
              <a:ext uri="{FF2B5EF4-FFF2-40B4-BE49-F238E27FC236}">
                <a16:creationId xmlns:a16="http://schemas.microsoft.com/office/drawing/2014/main" id="{EBC9C7B9-0417-4AA8-A010-DAF759BE08AD}"/>
              </a:ext>
            </a:extLst>
          </p:cNvPr>
          <p:cNvSpPr/>
          <p:nvPr/>
        </p:nvSpPr>
        <p:spPr>
          <a:xfrm>
            <a:off x="7933472" y="2848421"/>
            <a:ext cx="2859219" cy="532610"/>
          </a:xfrm>
          <a:prstGeom prst="wedgeRectCallout">
            <a:avLst>
              <a:gd name="adj1" fmla="val -195849"/>
              <a:gd name="adj2" fmla="val 291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イベントで振り分ける</a:t>
            </a:r>
            <a:endParaRPr kumimoji="1" lang="ja-JP" altLang="en-US">
              <a:solidFill>
                <a:schemeClr val="tx1"/>
              </a:solidFill>
            </a:endParaRPr>
          </a:p>
        </p:txBody>
      </p:sp>
      <p:sp>
        <p:nvSpPr>
          <p:cNvPr id="9" name="吹き出し: 四角形 8">
            <a:extLst>
              <a:ext uri="{FF2B5EF4-FFF2-40B4-BE49-F238E27FC236}">
                <a16:creationId xmlns:a16="http://schemas.microsoft.com/office/drawing/2014/main" id="{1ECDE09C-8AC0-4F19-862C-1569FA4E7B07}"/>
              </a:ext>
            </a:extLst>
          </p:cNvPr>
          <p:cNvSpPr/>
          <p:nvPr/>
        </p:nvSpPr>
        <p:spPr>
          <a:xfrm>
            <a:off x="8099726" y="4736735"/>
            <a:ext cx="2859219" cy="532610"/>
          </a:xfrm>
          <a:prstGeom prst="wedgeRectCallout">
            <a:avLst>
              <a:gd name="adj1" fmla="val -87631"/>
              <a:gd name="adj2" fmla="val 638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イベント送信方法の変更</a:t>
            </a:r>
          </a:p>
          <a:p>
            <a:pPr algn="ctr"/>
            <a:r>
              <a:rPr lang="en-US" altLang="ja-JP">
                <a:solidFill>
                  <a:schemeClr val="tx1"/>
                </a:solidFill>
              </a:rPr>
              <a:t>set_flg -&gt; snd_dtq</a:t>
            </a:r>
          </a:p>
        </p:txBody>
      </p:sp>
      <p:sp>
        <p:nvSpPr>
          <p:cNvPr id="10" name="吹き出し: 四角形 9">
            <a:extLst>
              <a:ext uri="{FF2B5EF4-FFF2-40B4-BE49-F238E27FC236}">
                <a16:creationId xmlns:a16="http://schemas.microsoft.com/office/drawing/2014/main" id="{C5FCFF6B-E03C-47E6-AA1C-85F82BFCF475}"/>
              </a:ext>
            </a:extLst>
          </p:cNvPr>
          <p:cNvSpPr/>
          <p:nvPr/>
        </p:nvSpPr>
        <p:spPr>
          <a:xfrm>
            <a:off x="7933471" y="3466214"/>
            <a:ext cx="2859219" cy="532610"/>
          </a:xfrm>
          <a:prstGeom prst="wedgeRectCallout">
            <a:avLst>
              <a:gd name="adj1" fmla="val -165483"/>
              <a:gd name="adj2" fmla="val -3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更に状態で振り分ける</a:t>
            </a:r>
            <a:endParaRPr kumimoji="1" lang="ja-JP" altLang="en-US">
              <a:solidFill>
                <a:schemeClr val="tx1"/>
              </a:solidFill>
            </a:endParaRPr>
          </a:p>
        </p:txBody>
      </p:sp>
      <p:sp>
        <p:nvSpPr>
          <p:cNvPr id="11" name="吹き出し: 四角形 10">
            <a:extLst>
              <a:ext uri="{FF2B5EF4-FFF2-40B4-BE49-F238E27FC236}">
                <a16:creationId xmlns:a16="http://schemas.microsoft.com/office/drawing/2014/main" id="{9E5A4783-0592-4961-AE43-E634ECE92BF9}"/>
              </a:ext>
            </a:extLst>
          </p:cNvPr>
          <p:cNvSpPr/>
          <p:nvPr/>
        </p:nvSpPr>
        <p:spPr>
          <a:xfrm>
            <a:off x="8099725" y="4736735"/>
            <a:ext cx="2859219" cy="532610"/>
          </a:xfrm>
          <a:prstGeom prst="wedgeRectCallout">
            <a:avLst>
              <a:gd name="adj1" fmla="val -144486"/>
              <a:gd name="adj2" fmla="val -1182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イベント送信方法の変更</a:t>
            </a:r>
          </a:p>
          <a:p>
            <a:pPr algn="ctr"/>
            <a:r>
              <a:rPr lang="en-US" altLang="ja-JP">
                <a:solidFill>
                  <a:schemeClr val="tx1"/>
                </a:solidFill>
              </a:rPr>
              <a:t>set_flg -&gt; snd_dtq</a:t>
            </a:r>
          </a:p>
        </p:txBody>
      </p:sp>
    </p:spTree>
    <p:extLst>
      <p:ext uri="{BB962C8B-B14F-4D97-AF65-F5344CB8AC3E}">
        <p14:creationId xmlns:p14="http://schemas.microsoft.com/office/powerpoint/2010/main" val="265358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DACCA3-678B-4754-BAD8-835A079FB9F8}"/>
              </a:ext>
            </a:extLst>
          </p:cNvPr>
          <p:cNvSpPr>
            <a:spLocks noGrp="1"/>
          </p:cNvSpPr>
          <p:nvPr>
            <p:ph type="title"/>
          </p:nvPr>
        </p:nvSpPr>
        <p:spPr/>
        <p:txBody>
          <a:bodyPr>
            <a:normAutofit fontScale="90000"/>
          </a:bodyPr>
          <a:lstStyle/>
          <a:p>
            <a:r>
              <a:rPr lang="en-US" altLang="ja-JP"/>
              <a:t>Step5 </a:t>
            </a:r>
            <a:r>
              <a:rPr lang="ja-JP" altLang="en-US"/>
              <a:t>状態遷移表のコード化</a:t>
            </a:r>
            <a:r>
              <a:rPr lang="en-US" altLang="ja-JP"/>
              <a:t>(</a:t>
            </a:r>
            <a:r>
              <a:rPr lang="ja-JP" altLang="en-US"/>
              <a:t>関数ポインタのテーブル</a:t>
            </a:r>
            <a:r>
              <a:rPr lang="en-US" altLang="ja-JP"/>
              <a:t>)</a:t>
            </a:r>
            <a:endParaRPr kumimoji="1" lang="ja-JP" altLang="en-US"/>
          </a:p>
        </p:txBody>
      </p:sp>
      <p:sp>
        <p:nvSpPr>
          <p:cNvPr id="3" name="コンテンツ プレースホルダー 2">
            <a:extLst>
              <a:ext uri="{FF2B5EF4-FFF2-40B4-BE49-F238E27FC236}">
                <a16:creationId xmlns:a16="http://schemas.microsoft.com/office/drawing/2014/main" id="{28B71550-E38E-48C0-9A58-54DF9521B791}"/>
              </a:ext>
            </a:extLst>
          </p:cNvPr>
          <p:cNvSpPr>
            <a:spLocks noGrp="1"/>
          </p:cNvSpPr>
          <p:nvPr>
            <p:ph idx="1"/>
          </p:nvPr>
        </p:nvSpPr>
        <p:spPr/>
        <p:txBody>
          <a:bodyPr>
            <a:normAutofit/>
          </a:bodyPr>
          <a:lstStyle/>
          <a:p>
            <a:pPr>
              <a:lnSpc>
                <a:spcPct val="110000"/>
              </a:lnSpc>
            </a:pPr>
            <a:r>
              <a:rPr lang="ja-JP" altLang="en-US"/>
              <a:t>前回の演習</a:t>
            </a:r>
            <a:r>
              <a:rPr lang="en-US" altLang="ja-JP"/>
              <a:t>(cup_timer2)</a:t>
            </a:r>
            <a:r>
              <a:rPr lang="ja-JP" altLang="en-US"/>
              <a:t>のように状態遷移表を</a:t>
            </a:r>
            <a:r>
              <a:rPr lang="en-US" altLang="ja-JP"/>
              <a:t>switch-case</a:t>
            </a:r>
            <a:r>
              <a:rPr lang="ja-JP" altLang="en-US"/>
              <a:t>文でコード化すると、状態やイベントが増えた時にソースコードが長くなりがちです。</a:t>
            </a:r>
            <a:endParaRPr lang="en-US" altLang="ja-JP"/>
          </a:p>
          <a:p>
            <a:pPr lvl="1">
              <a:lnSpc>
                <a:spcPct val="110000"/>
              </a:lnSpc>
            </a:pPr>
            <a:r>
              <a:rPr lang="ja-JP" altLang="en-US"/>
              <a:t>機能追加や変更に伴って、状態やイベントが増えることはよくあります。</a:t>
            </a:r>
            <a:endParaRPr lang="en-US" altLang="ja-JP"/>
          </a:p>
          <a:p>
            <a:pPr lvl="1">
              <a:lnSpc>
                <a:spcPct val="110000"/>
              </a:lnSpc>
            </a:pPr>
            <a:r>
              <a:rPr lang="ja-JP" altLang="en-US"/>
              <a:t>状態やイベントが増えたときに備えて、</a:t>
            </a:r>
            <a:r>
              <a:rPr lang="ja-JP" altLang="en-US">
                <a:solidFill>
                  <a:srgbClr val="FF0000"/>
                </a:solidFill>
              </a:rPr>
              <a:t>関数ポインタのテーブル</a:t>
            </a:r>
            <a:r>
              <a:rPr lang="ja-JP" altLang="en-US"/>
              <a:t>を使うと便利です。</a:t>
            </a:r>
            <a:endParaRPr lang="en-US" altLang="ja-JP"/>
          </a:p>
        </p:txBody>
      </p:sp>
    </p:spTree>
    <p:extLst>
      <p:ext uri="{BB962C8B-B14F-4D97-AF65-F5344CB8AC3E}">
        <p14:creationId xmlns:p14="http://schemas.microsoft.com/office/powerpoint/2010/main" val="753902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2DB3E7-66FC-42FA-964E-F56D6CEC327E}"/>
              </a:ext>
            </a:extLst>
          </p:cNvPr>
          <p:cNvSpPr>
            <a:spLocks noGrp="1"/>
          </p:cNvSpPr>
          <p:nvPr>
            <p:ph type="title"/>
          </p:nvPr>
        </p:nvSpPr>
        <p:spPr/>
        <p:txBody>
          <a:bodyPr/>
          <a:lstStyle/>
          <a:p>
            <a:r>
              <a:rPr kumimoji="1" lang="ja-JP" altLang="en-US"/>
              <a:t>関数ポインタのテーブルの特徴</a:t>
            </a:r>
          </a:p>
        </p:txBody>
      </p:sp>
      <p:sp>
        <p:nvSpPr>
          <p:cNvPr id="3" name="コンテンツ プレースホルダー 2">
            <a:extLst>
              <a:ext uri="{FF2B5EF4-FFF2-40B4-BE49-F238E27FC236}">
                <a16:creationId xmlns:a16="http://schemas.microsoft.com/office/drawing/2014/main" id="{91027200-D038-4CBD-904A-D28F065F2B37}"/>
              </a:ext>
            </a:extLst>
          </p:cNvPr>
          <p:cNvSpPr>
            <a:spLocks noGrp="1"/>
          </p:cNvSpPr>
          <p:nvPr>
            <p:ph idx="1"/>
          </p:nvPr>
        </p:nvSpPr>
        <p:spPr/>
        <p:txBody>
          <a:bodyPr>
            <a:normAutofit fontScale="92500"/>
          </a:bodyPr>
          <a:lstStyle/>
          <a:p>
            <a:pPr>
              <a:lnSpc>
                <a:spcPct val="110000"/>
              </a:lnSpc>
            </a:pPr>
            <a:r>
              <a:rPr kumimoji="1" lang="ja-JP" altLang="en-US"/>
              <a:t>利点</a:t>
            </a:r>
            <a:r>
              <a:rPr kumimoji="1" lang="en-US" altLang="ja-JP"/>
              <a:t>:</a:t>
            </a:r>
          </a:p>
          <a:p>
            <a:pPr lvl="1">
              <a:lnSpc>
                <a:spcPct val="110000"/>
              </a:lnSpc>
            </a:pPr>
            <a:r>
              <a:rPr kumimoji="1" lang="ja-JP" altLang="en-US"/>
              <a:t>状態遷移表の形は</a:t>
            </a:r>
            <a:r>
              <a:rPr kumimoji="1" lang="ja-JP" altLang="en-US" u="sng"/>
              <a:t>そのまま</a:t>
            </a:r>
            <a:r>
              <a:rPr kumimoji="1" lang="ja-JP" altLang="en-US"/>
              <a:t>に、関数ポインタのテーブルとして実装する為、可読性が高い。また、バグ</a:t>
            </a:r>
            <a:r>
              <a:rPr kumimoji="1" lang="en-US" altLang="ja-JP"/>
              <a:t>(</a:t>
            </a:r>
            <a:r>
              <a:rPr kumimoji="1" lang="ja-JP" altLang="en-US"/>
              <a:t>実装の抜け漏れ</a:t>
            </a:r>
            <a:r>
              <a:rPr kumimoji="1" lang="en-US" altLang="ja-JP"/>
              <a:t>)</a:t>
            </a:r>
            <a:r>
              <a:rPr kumimoji="1" lang="ja-JP" altLang="en-US"/>
              <a:t>を未然に防げる。</a:t>
            </a:r>
            <a:endParaRPr lang="en-US" altLang="ja-JP"/>
          </a:p>
          <a:p>
            <a:pPr lvl="1">
              <a:lnSpc>
                <a:spcPct val="110000"/>
              </a:lnSpc>
            </a:pPr>
            <a:r>
              <a:rPr lang="ja-JP" altLang="en-US"/>
              <a:t>テーブルから状態とイベントをキーとして実行関数のアドレスを求める為、高速に動作する。</a:t>
            </a:r>
            <a:r>
              <a:rPr lang="en-US" altLang="ja-JP"/>
              <a:t>ROM</a:t>
            </a:r>
            <a:r>
              <a:rPr lang="ja-JP" altLang="en-US"/>
              <a:t>容量も削減できる。</a:t>
            </a:r>
            <a:endParaRPr lang="en-US" altLang="ja-JP"/>
          </a:p>
          <a:p>
            <a:pPr>
              <a:lnSpc>
                <a:spcPct val="110000"/>
              </a:lnSpc>
            </a:pPr>
            <a:r>
              <a:rPr kumimoji="1" lang="ja-JP" altLang="en-US"/>
              <a:t>欠点</a:t>
            </a:r>
            <a:r>
              <a:rPr kumimoji="1" lang="en-US" altLang="ja-JP"/>
              <a:t>:</a:t>
            </a:r>
          </a:p>
          <a:p>
            <a:pPr lvl="1">
              <a:lnSpc>
                <a:spcPct val="110000"/>
              </a:lnSpc>
            </a:pPr>
            <a:r>
              <a:rPr lang="ja-JP" altLang="en-US"/>
              <a:t>関数ポインタというものが文法的に難しい。</a:t>
            </a:r>
            <a:endParaRPr lang="en-US" altLang="ja-JP"/>
          </a:p>
          <a:p>
            <a:pPr lvl="2">
              <a:lnSpc>
                <a:spcPct val="110000"/>
              </a:lnSpc>
            </a:pPr>
            <a:r>
              <a:rPr lang="ja-JP" altLang="en-US"/>
              <a:t>しかし、ポインタの知識が曖昧であっても、サンプルコードを読んで規則性を見出す事ができれば、容易に実装できる。</a:t>
            </a:r>
            <a:endParaRPr lang="en-US" altLang="ja-JP"/>
          </a:p>
          <a:p>
            <a:pPr lvl="1">
              <a:lnSpc>
                <a:spcPct val="110000"/>
              </a:lnSpc>
            </a:pPr>
            <a:r>
              <a:rPr lang="ja-JP" altLang="en-US"/>
              <a:t>ジャンプテーブルに登録する関数は、引数と戻り値を統一する必要がある。</a:t>
            </a:r>
            <a:endParaRPr lang="en-US" altLang="ja-JP"/>
          </a:p>
          <a:p>
            <a:pPr lvl="1">
              <a:lnSpc>
                <a:spcPct val="110000"/>
              </a:lnSpc>
            </a:pPr>
            <a:r>
              <a:rPr kumimoji="1" lang="ja-JP" altLang="en-US"/>
              <a:t>ジャンプテーブルへのアクセスを誤ると</a:t>
            </a:r>
            <a:r>
              <a:rPr lang="ja-JP" altLang="en-US"/>
              <a:t>、致命的</a:t>
            </a:r>
            <a:r>
              <a:rPr lang="en-US" altLang="ja-JP"/>
              <a:t>(</a:t>
            </a:r>
            <a:r>
              <a:rPr lang="ja-JP" altLang="en-US"/>
              <a:t>暴走することも</a:t>
            </a:r>
            <a:r>
              <a:rPr lang="en-US" altLang="ja-JP"/>
              <a:t>)</a:t>
            </a:r>
            <a:r>
              <a:rPr lang="ja-JP" altLang="en-US"/>
              <a:t>。</a:t>
            </a:r>
            <a:endParaRPr kumimoji="1" lang="ja-JP" altLang="en-US"/>
          </a:p>
        </p:txBody>
      </p:sp>
    </p:spTree>
    <p:extLst>
      <p:ext uri="{BB962C8B-B14F-4D97-AF65-F5344CB8AC3E}">
        <p14:creationId xmlns:p14="http://schemas.microsoft.com/office/powerpoint/2010/main" val="185529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AA78D-FE04-492D-87D5-BA8A6990A646}"/>
              </a:ext>
            </a:extLst>
          </p:cNvPr>
          <p:cNvSpPr>
            <a:spLocks noGrp="1"/>
          </p:cNvSpPr>
          <p:nvPr>
            <p:ph type="title"/>
          </p:nvPr>
        </p:nvSpPr>
        <p:spPr/>
        <p:txBody>
          <a:bodyPr/>
          <a:lstStyle/>
          <a:p>
            <a:r>
              <a:rPr kumimoji="1" lang="ja-JP" altLang="en-US"/>
              <a:t>関数ポインタとは</a:t>
            </a:r>
          </a:p>
        </p:txBody>
      </p:sp>
      <p:sp>
        <p:nvSpPr>
          <p:cNvPr id="3" name="コンテンツ プレースホルダー 2">
            <a:extLst>
              <a:ext uri="{FF2B5EF4-FFF2-40B4-BE49-F238E27FC236}">
                <a16:creationId xmlns:a16="http://schemas.microsoft.com/office/drawing/2014/main" id="{B273D0FE-BA58-4F6C-810E-AE73689A7149}"/>
              </a:ext>
            </a:extLst>
          </p:cNvPr>
          <p:cNvSpPr>
            <a:spLocks noGrp="1"/>
          </p:cNvSpPr>
          <p:nvPr>
            <p:ph idx="1"/>
          </p:nvPr>
        </p:nvSpPr>
        <p:spPr>
          <a:xfrm>
            <a:off x="838200" y="1825625"/>
            <a:ext cx="10515600" cy="4351338"/>
          </a:xfrm>
        </p:spPr>
        <p:txBody>
          <a:bodyPr/>
          <a:lstStyle/>
          <a:p>
            <a:pPr>
              <a:lnSpc>
                <a:spcPct val="100000"/>
              </a:lnSpc>
            </a:pPr>
            <a:r>
              <a:rPr kumimoji="1" lang="ja-JP" altLang="en-US"/>
              <a:t>ポインタはアドレスです。今までの実習で、ポインタが指すアドレスにアクセス</a:t>
            </a:r>
            <a:r>
              <a:rPr kumimoji="1" lang="en-US" altLang="ja-JP"/>
              <a:t>(read/write)</a:t>
            </a:r>
            <a:r>
              <a:rPr kumimoji="1" lang="ja-JP" altLang="en-US"/>
              <a:t>出来ました。この時、型の指定をすることで、メモリ</a:t>
            </a:r>
            <a:r>
              <a:rPr lang="ja-JP" altLang="en-US"/>
              <a:t>にどの様にアクセスしたらよいかをコンパイラに教えています。</a:t>
            </a:r>
            <a:endParaRPr lang="en-US" altLang="ja-JP"/>
          </a:p>
          <a:p>
            <a:pPr>
              <a:lnSpc>
                <a:spcPct val="100000"/>
              </a:lnSpc>
            </a:pPr>
            <a:r>
              <a:rPr kumimoji="1" lang="ja-JP" altLang="en-US"/>
              <a:t>関数ポインタもアドレスです。関数の先頭アドレスとなります。</a:t>
            </a:r>
            <a:r>
              <a:rPr lang="en-US" altLang="ja-JP"/>
              <a:t> </a:t>
            </a:r>
            <a:r>
              <a:rPr lang="ja-JP" altLang="en-US"/>
              <a:t>メモリは</a:t>
            </a:r>
            <a:r>
              <a:rPr lang="en-US" altLang="ja-JP"/>
              <a:t>read/write</a:t>
            </a:r>
            <a:r>
              <a:rPr lang="ja-JP" altLang="en-US"/>
              <a:t>できるように、実行</a:t>
            </a:r>
            <a:r>
              <a:rPr lang="en-US" altLang="ja-JP"/>
              <a:t>(execute)</a:t>
            </a:r>
            <a:r>
              <a:rPr lang="ja-JP" altLang="en-US"/>
              <a:t>することも出来ます。関数を実行するためには、引数と戻り値の情報をコンパイラに教える必要があります。</a:t>
            </a:r>
            <a:endParaRPr kumimoji="1" lang="ja-JP" altLang="en-US"/>
          </a:p>
        </p:txBody>
      </p:sp>
      <p:pic>
        <p:nvPicPr>
          <p:cNvPr id="11" name="図 10">
            <a:extLst>
              <a:ext uri="{FF2B5EF4-FFF2-40B4-BE49-F238E27FC236}">
                <a16:creationId xmlns:a16="http://schemas.microsoft.com/office/drawing/2014/main" id="{8D3761CC-9312-4C7A-B29C-313281422BDB}"/>
              </a:ext>
            </a:extLst>
          </p:cNvPr>
          <p:cNvPicPr>
            <a:picLocks noChangeAspect="1"/>
          </p:cNvPicPr>
          <p:nvPr/>
        </p:nvPicPr>
        <p:blipFill>
          <a:blip r:embed="rId3"/>
          <a:stretch>
            <a:fillRect/>
          </a:stretch>
        </p:blipFill>
        <p:spPr>
          <a:xfrm>
            <a:off x="2590076" y="5460044"/>
            <a:ext cx="5910926" cy="716919"/>
          </a:xfrm>
          <a:prstGeom prst="rect">
            <a:avLst/>
          </a:prstGeom>
        </p:spPr>
      </p:pic>
    </p:spTree>
    <p:extLst>
      <p:ext uri="{BB962C8B-B14F-4D97-AF65-F5344CB8AC3E}">
        <p14:creationId xmlns:p14="http://schemas.microsoft.com/office/powerpoint/2010/main" val="55787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AA78D-FE04-492D-87D5-BA8A6990A646}"/>
              </a:ext>
            </a:extLst>
          </p:cNvPr>
          <p:cNvSpPr>
            <a:spLocks noGrp="1"/>
          </p:cNvSpPr>
          <p:nvPr>
            <p:ph type="title"/>
          </p:nvPr>
        </p:nvSpPr>
        <p:spPr/>
        <p:txBody>
          <a:bodyPr/>
          <a:lstStyle/>
          <a:p>
            <a:r>
              <a:rPr kumimoji="1" lang="ja-JP" altLang="en-US"/>
              <a:t>関数ポインタの定義の例</a:t>
            </a:r>
          </a:p>
        </p:txBody>
      </p:sp>
      <p:pic>
        <p:nvPicPr>
          <p:cNvPr id="6" name="図 5">
            <a:extLst>
              <a:ext uri="{FF2B5EF4-FFF2-40B4-BE49-F238E27FC236}">
                <a16:creationId xmlns:a16="http://schemas.microsoft.com/office/drawing/2014/main" id="{56588B5C-1695-46D4-910A-CB0760045ACB}"/>
              </a:ext>
            </a:extLst>
          </p:cNvPr>
          <p:cNvPicPr>
            <a:picLocks noChangeAspect="1"/>
          </p:cNvPicPr>
          <p:nvPr/>
        </p:nvPicPr>
        <p:blipFill>
          <a:blip r:embed="rId3"/>
          <a:stretch>
            <a:fillRect/>
          </a:stretch>
        </p:blipFill>
        <p:spPr>
          <a:xfrm>
            <a:off x="1701076" y="2102890"/>
            <a:ext cx="5910926" cy="716919"/>
          </a:xfrm>
          <a:prstGeom prst="rect">
            <a:avLst/>
          </a:prstGeom>
        </p:spPr>
      </p:pic>
      <p:sp>
        <p:nvSpPr>
          <p:cNvPr id="7" name="正方形/長方形 6">
            <a:extLst>
              <a:ext uri="{FF2B5EF4-FFF2-40B4-BE49-F238E27FC236}">
                <a16:creationId xmlns:a16="http://schemas.microsoft.com/office/drawing/2014/main" id="{D3F6206B-5AB6-4464-AC0E-BE6A086F8723}"/>
              </a:ext>
            </a:extLst>
          </p:cNvPr>
          <p:cNvSpPr/>
          <p:nvPr/>
        </p:nvSpPr>
        <p:spPr>
          <a:xfrm>
            <a:off x="1701076" y="2405273"/>
            <a:ext cx="1081312" cy="414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コネクタ: カギ線 7">
            <a:extLst>
              <a:ext uri="{FF2B5EF4-FFF2-40B4-BE49-F238E27FC236}">
                <a16:creationId xmlns:a16="http://schemas.microsoft.com/office/drawing/2014/main" id="{B57F6BA7-57A1-422E-9320-4A06FC29BBA7}"/>
              </a:ext>
            </a:extLst>
          </p:cNvPr>
          <p:cNvCxnSpPr>
            <a:cxnSpLocks/>
          </p:cNvCxnSpPr>
          <p:nvPr/>
        </p:nvCxnSpPr>
        <p:spPr>
          <a:xfrm>
            <a:off x="2232207" y="2832370"/>
            <a:ext cx="5319301" cy="2963901"/>
          </a:xfrm>
          <a:prstGeom prst="bentConnector3">
            <a:avLst>
              <a:gd name="adj1" fmla="val 220"/>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1F43744-03C4-4860-8BCC-B4101FE9F56B}"/>
              </a:ext>
            </a:extLst>
          </p:cNvPr>
          <p:cNvSpPr txBox="1"/>
          <p:nvPr/>
        </p:nvSpPr>
        <p:spPr>
          <a:xfrm>
            <a:off x="7612002" y="5592687"/>
            <a:ext cx="2207623" cy="400110"/>
          </a:xfrm>
          <a:prstGeom prst="rect">
            <a:avLst/>
          </a:prstGeom>
          <a:noFill/>
        </p:spPr>
        <p:txBody>
          <a:bodyPr wrap="square" rtlCol="0">
            <a:spAutoFit/>
          </a:bodyPr>
          <a:lstStyle/>
          <a:p>
            <a:r>
              <a:rPr kumimoji="1" lang="ja-JP" altLang="en-US" sz="2000" b="1"/>
              <a:t>型名を定義</a:t>
            </a:r>
          </a:p>
        </p:txBody>
      </p:sp>
      <p:sp>
        <p:nvSpPr>
          <p:cNvPr id="17" name="正方形/長方形 16">
            <a:extLst>
              <a:ext uri="{FF2B5EF4-FFF2-40B4-BE49-F238E27FC236}">
                <a16:creationId xmlns:a16="http://schemas.microsoft.com/office/drawing/2014/main" id="{184597B7-3F1A-485A-B163-4E62F025BC59}"/>
              </a:ext>
            </a:extLst>
          </p:cNvPr>
          <p:cNvSpPr/>
          <p:nvPr/>
        </p:nvSpPr>
        <p:spPr>
          <a:xfrm>
            <a:off x="2782388" y="2405273"/>
            <a:ext cx="796835" cy="414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B29B9882-1D79-4AB5-9102-E5BC7F60AFBA}"/>
              </a:ext>
            </a:extLst>
          </p:cNvPr>
          <p:cNvCxnSpPr>
            <a:cxnSpLocks/>
          </p:cNvCxnSpPr>
          <p:nvPr/>
        </p:nvCxnSpPr>
        <p:spPr>
          <a:xfrm>
            <a:off x="3215287" y="2798722"/>
            <a:ext cx="24300" cy="24714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A784D52-99E0-4F75-8312-142D6A2D48B3}"/>
              </a:ext>
            </a:extLst>
          </p:cNvPr>
          <p:cNvCxnSpPr>
            <a:cxnSpLocks/>
            <a:endCxn id="40" idx="1"/>
          </p:cNvCxnSpPr>
          <p:nvPr/>
        </p:nvCxnSpPr>
        <p:spPr>
          <a:xfrm>
            <a:off x="3239588" y="5251103"/>
            <a:ext cx="4353364" cy="43983"/>
          </a:xfrm>
          <a:prstGeom prst="line">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3546599E-509D-497B-BEFA-15871715B686}"/>
              </a:ext>
            </a:extLst>
          </p:cNvPr>
          <p:cNvSpPr txBox="1"/>
          <p:nvPr/>
        </p:nvSpPr>
        <p:spPr>
          <a:xfrm>
            <a:off x="7592952" y="5095031"/>
            <a:ext cx="2207623" cy="400110"/>
          </a:xfrm>
          <a:prstGeom prst="rect">
            <a:avLst/>
          </a:prstGeom>
          <a:noFill/>
        </p:spPr>
        <p:txBody>
          <a:bodyPr wrap="square" rtlCol="0">
            <a:spAutoFit/>
          </a:bodyPr>
          <a:lstStyle/>
          <a:p>
            <a:r>
              <a:rPr kumimoji="1" lang="ja-JP" altLang="en-US" sz="2000" b="1"/>
              <a:t>戻り値は</a:t>
            </a:r>
            <a:r>
              <a:rPr kumimoji="1" lang="en-US" altLang="ja-JP" sz="2000" b="1"/>
              <a:t>void</a:t>
            </a:r>
            <a:endParaRPr kumimoji="1" lang="ja-JP" altLang="en-US" sz="2000" b="1"/>
          </a:p>
        </p:txBody>
      </p:sp>
      <p:sp>
        <p:nvSpPr>
          <p:cNvPr id="41" name="正方形/長方形 40">
            <a:extLst>
              <a:ext uri="{FF2B5EF4-FFF2-40B4-BE49-F238E27FC236}">
                <a16:creationId xmlns:a16="http://schemas.microsoft.com/office/drawing/2014/main" id="{39E85EE5-1006-4E5A-857F-FF0470C7929D}"/>
              </a:ext>
            </a:extLst>
          </p:cNvPr>
          <p:cNvSpPr/>
          <p:nvPr/>
        </p:nvSpPr>
        <p:spPr>
          <a:xfrm>
            <a:off x="3579223" y="2405273"/>
            <a:ext cx="2116188" cy="414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301160F0-02D4-432E-9B8A-B307F1EEF1D1}"/>
              </a:ext>
            </a:extLst>
          </p:cNvPr>
          <p:cNvSpPr/>
          <p:nvPr/>
        </p:nvSpPr>
        <p:spPr>
          <a:xfrm>
            <a:off x="5695411" y="2405273"/>
            <a:ext cx="1140815" cy="414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53D47E75-CD28-4F44-A5E8-B13982960096}"/>
              </a:ext>
            </a:extLst>
          </p:cNvPr>
          <p:cNvCxnSpPr>
            <a:cxnSpLocks/>
          </p:cNvCxnSpPr>
          <p:nvPr/>
        </p:nvCxnSpPr>
        <p:spPr>
          <a:xfrm>
            <a:off x="4597679" y="2798722"/>
            <a:ext cx="19593" cy="19926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7F945EB-6ADE-4B82-B50E-C6739B5DA5B1}"/>
              </a:ext>
            </a:extLst>
          </p:cNvPr>
          <p:cNvCxnSpPr>
            <a:cxnSpLocks/>
            <a:endCxn id="56" idx="1"/>
          </p:cNvCxnSpPr>
          <p:nvPr/>
        </p:nvCxnSpPr>
        <p:spPr>
          <a:xfrm>
            <a:off x="4597678" y="4810287"/>
            <a:ext cx="3014324" cy="25243"/>
          </a:xfrm>
          <a:prstGeom prst="line">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4D7FD2CE-FA25-451D-BB2F-8A58087BC482}"/>
              </a:ext>
            </a:extLst>
          </p:cNvPr>
          <p:cNvSpPr txBox="1"/>
          <p:nvPr/>
        </p:nvSpPr>
        <p:spPr>
          <a:xfrm>
            <a:off x="7612002" y="4635475"/>
            <a:ext cx="4579998" cy="400110"/>
          </a:xfrm>
          <a:prstGeom prst="rect">
            <a:avLst/>
          </a:prstGeom>
          <a:noFill/>
        </p:spPr>
        <p:txBody>
          <a:bodyPr wrap="square" rtlCol="0">
            <a:spAutoFit/>
          </a:bodyPr>
          <a:lstStyle/>
          <a:p>
            <a:r>
              <a:rPr lang="en-US" altLang="ja-JP" sz="2000" b="1"/>
              <a:t>CALLBACK_TM</a:t>
            </a:r>
            <a:r>
              <a:rPr lang="ja-JP" altLang="en-US" sz="2000" b="1"/>
              <a:t>は関数へのポインタ</a:t>
            </a:r>
            <a:endParaRPr kumimoji="1" lang="ja-JP" altLang="en-US" sz="2000" b="1"/>
          </a:p>
        </p:txBody>
      </p:sp>
      <p:sp>
        <p:nvSpPr>
          <p:cNvPr id="57" name="テキスト ボックス 56">
            <a:extLst>
              <a:ext uri="{FF2B5EF4-FFF2-40B4-BE49-F238E27FC236}">
                <a16:creationId xmlns:a16="http://schemas.microsoft.com/office/drawing/2014/main" id="{910D9ACF-F84E-4B41-84C0-515723CDC0E5}"/>
              </a:ext>
            </a:extLst>
          </p:cNvPr>
          <p:cNvSpPr txBox="1"/>
          <p:nvPr/>
        </p:nvSpPr>
        <p:spPr>
          <a:xfrm>
            <a:off x="7612002" y="4228043"/>
            <a:ext cx="3530071" cy="400110"/>
          </a:xfrm>
          <a:prstGeom prst="rect">
            <a:avLst/>
          </a:prstGeom>
          <a:noFill/>
        </p:spPr>
        <p:txBody>
          <a:bodyPr wrap="square" rtlCol="0">
            <a:spAutoFit/>
          </a:bodyPr>
          <a:lstStyle/>
          <a:p>
            <a:r>
              <a:rPr kumimoji="1" lang="ja-JP" altLang="en-US" sz="2000" b="1"/>
              <a:t>引数は</a:t>
            </a:r>
            <a:r>
              <a:rPr kumimoji="1" lang="en-US" altLang="ja-JP" sz="2000" b="1"/>
              <a:t>void</a:t>
            </a:r>
            <a:endParaRPr kumimoji="1" lang="ja-JP" altLang="en-US" sz="2000" b="1"/>
          </a:p>
        </p:txBody>
      </p:sp>
      <p:cxnSp>
        <p:nvCxnSpPr>
          <p:cNvPr id="63" name="直線コネクタ 62">
            <a:extLst>
              <a:ext uri="{FF2B5EF4-FFF2-40B4-BE49-F238E27FC236}">
                <a16:creationId xmlns:a16="http://schemas.microsoft.com/office/drawing/2014/main" id="{CE6B7F96-ED4C-463E-863C-A4F148FD884E}"/>
              </a:ext>
            </a:extLst>
          </p:cNvPr>
          <p:cNvCxnSpPr>
            <a:cxnSpLocks/>
          </p:cNvCxnSpPr>
          <p:nvPr/>
        </p:nvCxnSpPr>
        <p:spPr>
          <a:xfrm>
            <a:off x="6265818" y="2798722"/>
            <a:ext cx="15506" cy="15769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89316A6B-2DEF-460C-B467-85051EEA6F24}"/>
              </a:ext>
            </a:extLst>
          </p:cNvPr>
          <p:cNvCxnSpPr>
            <a:cxnSpLocks/>
          </p:cNvCxnSpPr>
          <p:nvPr/>
        </p:nvCxnSpPr>
        <p:spPr>
          <a:xfrm>
            <a:off x="6273571" y="4381601"/>
            <a:ext cx="1338431" cy="0"/>
          </a:xfrm>
          <a:prstGeom prst="line">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7045DE0-E038-445C-9572-FB1AE557F93B}"/>
              </a:ext>
            </a:extLst>
          </p:cNvPr>
          <p:cNvSpPr txBox="1"/>
          <p:nvPr/>
        </p:nvSpPr>
        <p:spPr>
          <a:xfrm>
            <a:off x="1087483" y="5999251"/>
            <a:ext cx="10017033" cy="707886"/>
          </a:xfrm>
          <a:prstGeom prst="rect">
            <a:avLst/>
          </a:prstGeom>
          <a:noFill/>
        </p:spPr>
        <p:txBody>
          <a:bodyPr wrap="square" rtlCol="0">
            <a:spAutoFit/>
          </a:bodyPr>
          <a:lstStyle/>
          <a:p>
            <a:r>
              <a:rPr lang="ja-JP" altLang="en-US" sz="2000" b="1"/>
              <a:t>まとめると、以下のようになります。</a:t>
            </a:r>
            <a:endParaRPr lang="en-US" altLang="ja-JP" sz="2000" b="1"/>
          </a:p>
          <a:p>
            <a:r>
              <a:rPr lang="en-US" altLang="ja-JP" sz="2000" b="1"/>
              <a:t>  CALLBACK_TM</a:t>
            </a:r>
            <a:r>
              <a:rPr lang="ja-JP" altLang="en-US" sz="2000" b="1"/>
              <a:t>は、「戻り値</a:t>
            </a:r>
            <a:r>
              <a:rPr lang="en-US" altLang="ja-JP" sz="2000" b="1"/>
              <a:t>void,</a:t>
            </a:r>
            <a:r>
              <a:rPr lang="ja-JP" altLang="en-US" sz="2000" b="1"/>
              <a:t>引数</a:t>
            </a:r>
            <a:r>
              <a:rPr lang="en-US" altLang="ja-JP" sz="2000" b="1"/>
              <a:t>void</a:t>
            </a:r>
            <a:r>
              <a:rPr lang="ja-JP" altLang="en-US" sz="2000" b="1"/>
              <a:t>とする関数」へのポインタ と定義</a:t>
            </a:r>
            <a:endParaRPr kumimoji="1" lang="ja-JP" altLang="en-US" sz="2000" b="1"/>
          </a:p>
        </p:txBody>
      </p:sp>
    </p:spTree>
    <p:extLst>
      <p:ext uri="{BB962C8B-B14F-4D97-AF65-F5344CB8AC3E}">
        <p14:creationId xmlns:p14="http://schemas.microsoft.com/office/powerpoint/2010/main" val="223930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a:extLst>
              <a:ext uri="{FF2B5EF4-FFF2-40B4-BE49-F238E27FC236}">
                <a16:creationId xmlns:a16="http://schemas.microsoft.com/office/drawing/2014/main" id="{6012C0B2-3A5F-4820-9AE4-9436855A2BC8}"/>
              </a:ext>
            </a:extLst>
          </p:cNvPr>
          <p:cNvSpPr>
            <a:spLocks noChangeArrowheads="1"/>
          </p:cNvSpPr>
          <p:nvPr/>
        </p:nvSpPr>
        <p:spPr bwMode="auto">
          <a:xfrm>
            <a:off x="1111060" y="4998376"/>
            <a:ext cx="10679029" cy="1631974"/>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sz="1600">
                <a:ea typeface="ＭＳ Ｐゴシック" charset="-128"/>
              </a:rPr>
              <a:t>/* </a:t>
            </a:r>
            <a:r>
              <a:rPr lang="ja-JP" altLang="en-US" sz="1600">
                <a:ea typeface="ＭＳ Ｐゴシック" charset="-128"/>
              </a:rPr>
              <a:t>タイマタスクのジャンプテーブルの定義 *</a:t>
            </a:r>
            <a:r>
              <a:rPr lang="en-US" altLang="ja-JP" sz="1600">
                <a:ea typeface="ＭＳ Ｐゴシック" charset="-128"/>
              </a:rPr>
              <a:t>/</a:t>
            </a:r>
          </a:p>
          <a:p>
            <a:pPr defTabSz="363538">
              <a:lnSpc>
                <a:spcPct val="90000"/>
              </a:lnSpc>
              <a:defRPr/>
            </a:pPr>
            <a:r>
              <a:rPr lang="en-US" altLang="ja-JP" sz="1600">
                <a:ea typeface="ＭＳ Ｐゴシック" charset="-128"/>
              </a:rPr>
              <a:t>const CALLBACK_TM TMStateTable[ST_TIMER_NUM][EV_TIMER_NUM]={</a:t>
            </a:r>
          </a:p>
          <a:p>
            <a:pPr defTabSz="363538">
              <a:lnSpc>
                <a:spcPct val="90000"/>
              </a:lnSpc>
              <a:defRPr/>
            </a:pPr>
            <a:r>
              <a:rPr lang="en-US" altLang="ja-JP" sz="1600">
                <a:ea typeface="ＭＳ Ｐゴシック" charset="-128"/>
              </a:rPr>
              <a:t>/*   SW1_OFF,        SW1_ON,        PUSH1_ON,       1</a:t>
            </a:r>
            <a:r>
              <a:rPr lang="ja-JP" altLang="en-US" sz="1600">
                <a:ea typeface="ＭＳ Ｐゴシック" charset="-128"/>
              </a:rPr>
              <a:t>秒経過 *</a:t>
            </a:r>
            <a:r>
              <a:rPr lang="en-US" altLang="ja-JP" sz="1600">
                <a:ea typeface="ＭＳ Ｐゴシック" charset="-128"/>
              </a:rPr>
              <a:t>/</a:t>
            </a:r>
          </a:p>
          <a:p>
            <a:pPr defTabSz="363538">
              <a:lnSpc>
                <a:spcPct val="90000"/>
              </a:lnSpc>
              <a:defRPr/>
            </a:pPr>
            <a:r>
              <a:rPr lang="en-US" altLang="ja-JP" sz="1600">
                <a:ea typeface="ＭＳ Ｐゴシック" charset="-128"/>
              </a:rPr>
              <a:t>     {&amp;StOffEvSw1Off,&amp;StOffEvSw1On, NULL,           NULL				},/* </a:t>
            </a:r>
            <a:r>
              <a:rPr lang="ja-JP" altLang="en-US" sz="1600">
                <a:ea typeface="ＭＳ Ｐゴシック" charset="-128"/>
              </a:rPr>
              <a:t>タイマ</a:t>
            </a:r>
            <a:r>
              <a:rPr lang="en-US" altLang="ja-JP" sz="1600">
                <a:ea typeface="ＭＳ Ｐゴシック" charset="-128"/>
              </a:rPr>
              <a:t>OFF</a:t>
            </a:r>
            <a:r>
              <a:rPr lang="ja-JP" altLang="en-US" sz="1600">
                <a:ea typeface="ＭＳ Ｐゴシック" charset="-128"/>
              </a:rPr>
              <a:t>状態	*</a:t>
            </a:r>
            <a:r>
              <a:rPr lang="en-US" altLang="ja-JP" sz="1600">
                <a:ea typeface="ＭＳ Ｐゴシック" charset="-128"/>
              </a:rPr>
              <a:t>/</a:t>
            </a:r>
          </a:p>
          <a:p>
            <a:pPr defTabSz="363538">
              <a:lnSpc>
                <a:spcPct val="90000"/>
              </a:lnSpc>
              <a:defRPr/>
            </a:pPr>
            <a:r>
              <a:rPr lang="en-US" altLang="ja-JP" sz="1600">
                <a:ea typeface="ＭＳ Ｐゴシック" charset="-128"/>
              </a:rPr>
              <a:t>     {&amp;StOnEvSw1Off, NULL,			   &amp;StOnEvPush1On, &amp;StOnEvBaseTime	},/* </a:t>
            </a:r>
            <a:r>
              <a:rPr lang="ja-JP" altLang="en-US" sz="1600">
                <a:ea typeface="ＭＳ Ｐゴシック" charset="-128"/>
              </a:rPr>
              <a:t>タイマ</a:t>
            </a:r>
            <a:r>
              <a:rPr lang="en-US" altLang="ja-JP" sz="1600">
                <a:ea typeface="ＭＳ Ｐゴシック" charset="-128"/>
              </a:rPr>
              <a:t>ON</a:t>
            </a:r>
            <a:r>
              <a:rPr lang="ja-JP" altLang="en-US" sz="1600">
                <a:ea typeface="ＭＳ Ｐゴシック" charset="-128"/>
              </a:rPr>
              <a:t>状態	*</a:t>
            </a:r>
            <a:r>
              <a:rPr lang="en-US" altLang="ja-JP" sz="1600">
                <a:ea typeface="ＭＳ Ｐゴシック" charset="-128"/>
              </a:rPr>
              <a:t>/</a:t>
            </a:r>
          </a:p>
          <a:p>
            <a:pPr defTabSz="363538">
              <a:lnSpc>
                <a:spcPct val="90000"/>
              </a:lnSpc>
              <a:defRPr/>
            </a:pPr>
            <a:r>
              <a:rPr lang="en-US" altLang="ja-JP" sz="1600">
                <a:ea typeface="ＭＳ Ｐゴシック" charset="-128"/>
              </a:rPr>
              <a:t>};</a:t>
            </a:r>
          </a:p>
        </p:txBody>
      </p:sp>
      <p:sp>
        <p:nvSpPr>
          <p:cNvPr id="2" name="タイトル 1">
            <a:extLst>
              <a:ext uri="{FF2B5EF4-FFF2-40B4-BE49-F238E27FC236}">
                <a16:creationId xmlns:a16="http://schemas.microsoft.com/office/drawing/2014/main" id="{3329ED6C-FFA8-46E4-B4B1-96D2DB3A9E7F}"/>
              </a:ext>
            </a:extLst>
          </p:cNvPr>
          <p:cNvSpPr>
            <a:spLocks noGrp="1"/>
          </p:cNvSpPr>
          <p:nvPr>
            <p:ph type="title"/>
          </p:nvPr>
        </p:nvSpPr>
        <p:spPr/>
        <p:txBody>
          <a:bodyPr>
            <a:normAutofit fontScale="90000"/>
          </a:bodyPr>
          <a:lstStyle/>
          <a:p>
            <a:r>
              <a:rPr kumimoji="1" lang="ja-JP" altLang="en-US"/>
              <a:t>状態遷移表と関数ポインタのテーブルの対応</a:t>
            </a:r>
          </a:p>
        </p:txBody>
      </p:sp>
      <p:pic>
        <p:nvPicPr>
          <p:cNvPr id="5" name="図 4">
            <a:extLst>
              <a:ext uri="{FF2B5EF4-FFF2-40B4-BE49-F238E27FC236}">
                <a16:creationId xmlns:a16="http://schemas.microsoft.com/office/drawing/2014/main" id="{9D6DECD6-7528-42C3-BD6B-40DE24F16DC5}"/>
              </a:ext>
            </a:extLst>
          </p:cNvPr>
          <p:cNvPicPr>
            <a:picLocks noChangeAspect="1"/>
          </p:cNvPicPr>
          <p:nvPr/>
        </p:nvPicPr>
        <p:blipFill>
          <a:blip r:embed="rId3"/>
          <a:stretch>
            <a:fillRect/>
          </a:stretch>
        </p:blipFill>
        <p:spPr>
          <a:xfrm>
            <a:off x="1370634" y="2701840"/>
            <a:ext cx="5877877" cy="1454320"/>
          </a:xfrm>
          <a:prstGeom prst="rect">
            <a:avLst/>
          </a:prstGeom>
        </p:spPr>
      </p:pic>
      <p:sp>
        <p:nvSpPr>
          <p:cNvPr id="8" name="正方形/長方形 7">
            <a:extLst>
              <a:ext uri="{FF2B5EF4-FFF2-40B4-BE49-F238E27FC236}">
                <a16:creationId xmlns:a16="http://schemas.microsoft.com/office/drawing/2014/main" id="{C93E9E14-A089-4E6A-9B99-6829171CFA99}"/>
              </a:ext>
            </a:extLst>
          </p:cNvPr>
          <p:cNvSpPr/>
          <p:nvPr/>
        </p:nvSpPr>
        <p:spPr>
          <a:xfrm>
            <a:off x="1383334" y="3249627"/>
            <a:ext cx="1778966" cy="100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FDCFEA8-F479-4114-B8D2-F666BE01F056}"/>
              </a:ext>
            </a:extLst>
          </p:cNvPr>
          <p:cNvSpPr/>
          <p:nvPr/>
        </p:nvSpPr>
        <p:spPr>
          <a:xfrm>
            <a:off x="8997025" y="5637123"/>
            <a:ext cx="2490166" cy="576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A9E4AB4-D129-47DE-A5D4-9E2BF9DA5E9F}"/>
              </a:ext>
            </a:extLst>
          </p:cNvPr>
          <p:cNvSpPr/>
          <p:nvPr/>
        </p:nvSpPr>
        <p:spPr>
          <a:xfrm>
            <a:off x="1727200" y="5501175"/>
            <a:ext cx="6439770" cy="201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BD776BC-4504-46E5-B9A1-CDBA87E07E09}"/>
              </a:ext>
            </a:extLst>
          </p:cNvPr>
          <p:cNvSpPr/>
          <p:nvPr/>
        </p:nvSpPr>
        <p:spPr>
          <a:xfrm>
            <a:off x="3162300" y="2886649"/>
            <a:ext cx="4098911" cy="369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60E9518-B705-43FF-9913-C0465D78A4D1}"/>
              </a:ext>
            </a:extLst>
          </p:cNvPr>
          <p:cNvSpPr/>
          <p:nvPr/>
        </p:nvSpPr>
        <p:spPr>
          <a:xfrm>
            <a:off x="3174999" y="3249627"/>
            <a:ext cx="4098911" cy="100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7FA397D-5F22-4EFA-B1BD-A7BAC9ADE0E2}"/>
              </a:ext>
            </a:extLst>
          </p:cNvPr>
          <p:cNvSpPr/>
          <p:nvPr/>
        </p:nvSpPr>
        <p:spPr>
          <a:xfrm>
            <a:off x="1722406" y="5695881"/>
            <a:ext cx="7217577" cy="445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E3A9058-9D64-4AC0-B9C2-53D6EEFB01B8}"/>
              </a:ext>
            </a:extLst>
          </p:cNvPr>
          <p:cNvSpPr txBox="1"/>
          <p:nvPr/>
        </p:nvSpPr>
        <p:spPr>
          <a:xfrm>
            <a:off x="875627" y="3398061"/>
            <a:ext cx="470866" cy="400110"/>
          </a:xfrm>
          <a:prstGeom prst="rect">
            <a:avLst/>
          </a:prstGeom>
          <a:solidFill>
            <a:schemeClr val="bg1"/>
          </a:solidFill>
        </p:spPr>
        <p:txBody>
          <a:bodyPr wrap="square" rtlCol="0">
            <a:spAutoFit/>
          </a:bodyPr>
          <a:lstStyle/>
          <a:p>
            <a:r>
              <a:rPr kumimoji="1" lang="ja-JP" altLang="en-US" sz="2000" b="1">
                <a:solidFill>
                  <a:schemeClr val="accent1"/>
                </a:solidFill>
              </a:rPr>
              <a:t>①</a:t>
            </a:r>
          </a:p>
        </p:txBody>
      </p:sp>
      <p:sp>
        <p:nvSpPr>
          <p:cNvPr id="20" name="テキスト ボックス 19">
            <a:extLst>
              <a:ext uri="{FF2B5EF4-FFF2-40B4-BE49-F238E27FC236}">
                <a16:creationId xmlns:a16="http://schemas.microsoft.com/office/drawing/2014/main" id="{EC62F0F2-51CB-4748-8DDF-8787902CDC73}"/>
              </a:ext>
            </a:extLst>
          </p:cNvPr>
          <p:cNvSpPr txBox="1"/>
          <p:nvPr/>
        </p:nvSpPr>
        <p:spPr>
          <a:xfrm>
            <a:off x="11569164" y="5740835"/>
            <a:ext cx="265441" cy="400110"/>
          </a:xfrm>
          <a:prstGeom prst="rect">
            <a:avLst/>
          </a:prstGeom>
          <a:solidFill>
            <a:schemeClr val="bg1"/>
          </a:solidFill>
        </p:spPr>
        <p:txBody>
          <a:bodyPr wrap="square" rtlCol="0">
            <a:spAutoFit/>
          </a:bodyPr>
          <a:lstStyle/>
          <a:p>
            <a:r>
              <a:rPr kumimoji="1" lang="ja-JP" altLang="en-US" sz="2000" b="1">
                <a:solidFill>
                  <a:schemeClr val="accent1"/>
                </a:solidFill>
              </a:rPr>
              <a:t>①</a:t>
            </a:r>
          </a:p>
        </p:txBody>
      </p:sp>
      <p:sp>
        <p:nvSpPr>
          <p:cNvPr id="21" name="テキスト ボックス 20">
            <a:extLst>
              <a:ext uri="{FF2B5EF4-FFF2-40B4-BE49-F238E27FC236}">
                <a16:creationId xmlns:a16="http://schemas.microsoft.com/office/drawing/2014/main" id="{3792CFA5-BAE1-49AE-B7E3-7A350BCF3321}"/>
              </a:ext>
            </a:extLst>
          </p:cNvPr>
          <p:cNvSpPr txBox="1"/>
          <p:nvPr/>
        </p:nvSpPr>
        <p:spPr>
          <a:xfrm>
            <a:off x="1288568" y="5463996"/>
            <a:ext cx="344012" cy="400110"/>
          </a:xfrm>
          <a:prstGeom prst="rect">
            <a:avLst/>
          </a:prstGeom>
          <a:solidFill>
            <a:schemeClr val="bg1"/>
          </a:solidFill>
        </p:spPr>
        <p:txBody>
          <a:bodyPr wrap="square" rtlCol="0">
            <a:spAutoFit/>
          </a:bodyPr>
          <a:lstStyle/>
          <a:p>
            <a:r>
              <a:rPr kumimoji="1" lang="ja-JP" altLang="en-US" sz="2000" b="1">
                <a:solidFill>
                  <a:schemeClr val="accent1"/>
                </a:solidFill>
              </a:rPr>
              <a:t>②</a:t>
            </a:r>
          </a:p>
        </p:txBody>
      </p:sp>
      <p:sp>
        <p:nvSpPr>
          <p:cNvPr id="22" name="テキスト ボックス 21">
            <a:extLst>
              <a:ext uri="{FF2B5EF4-FFF2-40B4-BE49-F238E27FC236}">
                <a16:creationId xmlns:a16="http://schemas.microsoft.com/office/drawing/2014/main" id="{745AB184-9AB9-4F2B-A6AF-62E377062E5B}"/>
              </a:ext>
            </a:extLst>
          </p:cNvPr>
          <p:cNvSpPr txBox="1"/>
          <p:nvPr/>
        </p:nvSpPr>
        <p:spPr>
          <a:xfrm>
            <a:off x="7286609" y="2849517"/>
            <a:ext cx="470866" cy="400110"/>
          </a:xfrm>
          <a:prstGeom prst="rect">
            <a:avLst/>
          </a:prstGeom>
          <a:solidFill>
            <a:schemeClr val="bg1"/>
          </a:solidFill>
        </p:spPr>
        <p:txBody>
          <a:bodyPr wrap="square" rtlCol="0">
            <a:spAutoFit/>
          </a:bodyPr>
          <a:lstStyle/>
          <a:p>
            <a:r>
              <a:rPr kumimoji="1" lang="ja-JP" altLang="en-US" sz="2000" b="1">
                <a:solidFill>
                  <a:schemeClr val="accent1"/>
                </a:solidFill>
              </a:rPr>
              <a:t>②</a:t>
            </a:r>
          </a:p>
        </p:txBody>
      </p:sp>
      <p:sp>
        <p:nvSpPr>
          <p:cNvPr id="23" name="テキスト ボックス 22">
            <a:extLst>
              <a:ext uri="{FF2B5EF4-FFF2-40B4-BE49-F238E27FC236}">
                <a16:creationId xmlns:a16="http://schemas.microsoft.com/office/drawing/2014/main" id="{9ED54639-66BD-42D8-A88B-1007486B9944}"/>
              </a:ext>
            </a:extLst>
          </p:cNvPr>
          <p:cNvSpPr txBox="1"/>
          <p:nvPr/>
        </p:nvSpPr>
        <p:spPr>
          <a:xfrm>
            <a:off x="7302951" y="3480814"/>
            <a:ext cx="470866" cy="400110"/>
          </a:xfrm>
          <a:prstGeom prst="rect">
            <a:avLst/>
          </a:prstGeom>
          <a:solidFill>
            <a:schemeClr val="bg1"/>
          </a:solidFill>
        </p:spPr>
        <p:txBody>
          <a:bodyPr wrap="square" rtlCol="0">
            <a:spAutoFit/>
          </a:bodyPr>
          <a:lstStyle/>
          <a:p>
            <a:r>
              <a:rPr kumimoji="1" lang="ja-JP" altLang="en-US" sz="2000" b="1">
                <a:solidFill>
                  <a:schemeClr val="accent1"/>
                </a:solidFill>
              </a:rPr>
              <a:t>③</a:t>
            </a:r>
          </a:p>
        </p:txBody>
      </p:sp>
      <p:sp>
        <p:nvSpPr>
          <p:cNvPr id="24" name="テキスト ボックス 23">
            <a:extLst>
              <a:ext uri="{FF2B5EF4-FFF2-40B4-BE49-F238E27FC236}">
                <a16:creationId xmlns:a16="http://schemas.microsoft.com/office/drawing/2014/main" id="{952536C0-CF2A-408C-B53D-E97AEDDC863E}"/>
              </a:ext>
            </a:extLst>
          </p:cNvPr>
          <p:cNvSpPr txBox="1"/>
          <p:nvPr/>
        </p:nvSpPr>
        <p:spPr>
          <a:xfrm>
            <a:off x="1287455" y="5813306"/>
            <a:ext cx="356513" cy="400110"/>
          </a:xfrm>
          <a:prstGeom prst="rect">
            <a:avLst/>
          </a:prstGeom>
          <a:solidFill>
            <a:schemeClr val="bg1"/>
          </a:solidFill>
        </p:spPr>
        <p:txBody>
          <a:bodyPr wrap="square" rtlCol="0">
            <a:spAutoFit/>
          </a:bodyPr>
          <a:lstStyle/>
          <a:p>
            <a:r>
              <a:rPr kumimoji="1" lang="ja-JP" altLang="en-US" sz="2000" b="1">
                <a:solidFill>
                  <a:schemeClr val="accent1"/>
                </a:solidFill>
              </a:rPr>
              <a:t>③</a:t>
            </a:r>
          </a:p>
        </p:txBody>
      </p:sp>
      <p:sp>
        <p:nvSpPr>
          <p:cNvPr id="3" name="正方形/長方形 2">
            <a:extLst>
              <a:ext uri="{FF2B5EF4-FFF2-40B4-BE49-F238E27FC236}">
                <a16:creationId xmlns:a16="http://schemas.microsoft.com/office/drawing/2014/main" id="{1AD5A901-603C-4961-8511-4B71ABA59B5A}"/>
              </a:ext>
            </a:extLst>
          </p:cNvPr>
          <p:cNvSpPr/>
          <p:nvPr/>
        </p:nvSpPr>
        <p:spPr>
          <a:xfrm>
            <a:off x="838200" y="1542618"/>
            <a:ext cx="8122920" cy="923330"/>
          </a:xfrm>
          <a:prstGeom prst="rect">
            <a:avLst/>
          </a:prstGeom>
        </p:spPr>
        <p:txBody>
          <a:bodyPr wrap="square">
            <a:spAutoFit/>
          </a:bodyPr>
          <a:lstStyle/>
          <a:p>
            <a:r>
              <a:rPr lang="ja-JP" altLang="en-US" b="1">
                <a:solidFill>
                  <a:schemeClr val="accent1"/>
                </a:solidFill>
              </a:rPr>
              <a:t>①</a:t>
            </a:r>
            <a:r>
              <a:rPr lang="ja-JP" altLang="en-US"/>
              <a:t> 状態名</a:t>
            </a:r>
            <a:endParaRPr lang="en-US" altLang="ja-JP"/>
          </a:p>
          <a:p>
            <a:r>
              <a:rPr lang="ja-JP" altLang="en-US" b="1">
                <a:solidFill>
                  <a:schemeClr val="accent1"/>
                </a:solidFill>
              </a:rPr>
              <a:t>②</a:t>
            </a:r>
            <a:r>
              <a:rPr lang="ja-JP" altLang="en-US"/>
              <a:t> イベント名</a:t>
            </a:r>
            <a:endParaRPr lang="en-US" altLang="ja-JP"/>
          </a:p>
          <a:p>
            <a:r>
              <a:rPr lang="ja-JP" altLang="en-US" b="1">
                <a:solidFill>
                  <a:schemeClr val="accent1"/>
                </a:solidFill>
              </a:rPr>
              <a:t>③</a:t>
            </a:r>
            <a:r>
              <a:rPr lang="ja-JP" altLang="en-US"/>
              <a:t> 関数へのポインタのテーブル</a:t>
            </a:r>
            <a:r>
              <a:rPr lang="en-US" altLang="ja-JP"/>
              <a:t>(NULL</a:t>
            </a:r>
            <a:r>
              <a:rPr lang="ja-JP" altLang="en-US"/>
              <a:t>は</a:t>
            </a:r>
            <a:r>
              <a:rPr lang="en-US" altLang="ja-JP"/>
              <a:t>No Operation)</a:t>
            </a:r>
            <a:endParaRPr lang="ja-JP" altLang="en-US"/>
          </a:p>
        </p:txBody>
      </p:sp>
    </p:spTree>
    <p:extLst>
      <p:ext uri="{BB962C8B-B14F-4D97-AF65-F5344CB8AC3E}">
        <p14:creationId xmlns:p14="http://schemas.microsoft.com/office/powerpoint/2010/main" val="338691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A5398-7FFD-4EE0-B313-078DDDEE34C6}"/>
              </a:ext>
            </a:extLst>
          </p:cNvPr>
          <p:cNvSpPr>
            <a:spLocks noGrp="1"/>
          </p:cNvSpPr>
          <p:nvPr>
            <p:ph type="title"/>
          </p:nvPr>
        </p:nvSpPr>
        <p:spPr>
          <a:xfrm>
            <a:off x="838200" y="368299"/>
            <a:ext cx="10515600" cy="1325563"/>
          </a:xfrm>
        </p:spPr>
        <p:txBody>
          <a:bodyPr>
            <a:normAutofit/>
          </a:bodyPr>
          <a:lstStyle/>
          <a:p>
            <a:r>
              <a:rPr kumimoji="1" lang="ja-JP" altLang="en-US" sz="4000"/>
              <a:t>演習</a:t>
            </a:r>
            <a:r>
              <a:rPr kumimoji="1" lang="en-US" altLang="ja-JP" sz="4000"/>
              <a:t>:</a:t>
            </a:r>
            <a:r>
              <a:rPr lang="ja-JP" altLang="en-US" sz="4000"/>
              <a:t>状態遷移表のコード化</a:t>
            </a:r>
            <a:r>
              <a:rPr lang="en-US" altLang="ja-JP" sz="4000"/>
              <a:t>(</a:t>
            </a:r>
            <a:r>
              <a:rPr lang="ja-JP" altLang="en-US" sz="4000"/>
              <a:t>関数ポインタのテーブル</a:t>
            </a:r>
            <a:r>
              <a:rPr lang="en-US" altLang="ja-JP" sz="4000"/>
              <a:t>)</a:t>
            </a:r>
            <a:r>
              <a:rPr kumimoji="1" lang="en-US" altLang="ja-JP" sz="4000"/>
              <a:t>(cup_timer3) </a:t>
            </a:r>
            <a:endParaRPr kumimoji="1" lang="ja-JP" altLang="en-US" sz="4000"/>
          </a:p>
        </p:txBody>
      </p:sp>
      <p:sp>
        <p:nvSpPr>
          <p:cNvPr id="15" name="コンテンツ プレースホルダー 2">
            <a:extLst>
              <a:ext uri="{FF2B5EF4-FFF2-40B4-BE49-F238E27FC236}">
                <a16:creationId xmlns:a16="http://schemas.microsoft.com/office/drawing/2014/main" id="{A40BD051-04EE-4720-8985-722353C2DA1C}"/>
              </a:ext>
            </a:extLst>
          </p:cNvPr>
          <p:cNvSpPr>
            <a:spLocks noGrp="1"/>
          </p:cNvSpPr>
          <p:nvPr>
            <p:ph idx="1"/>
          </p:nvPr>
        </p:nvSpPr>
        <p:spPr>
          <a:xfrm>
            <a:off x="838200" y="1693862"/>
            <a:ext cx="10515600" cy="4960637"/>
          </a:xfrm>
        </p:spPr>
        <p:txBody>
          <a:bodyPr/>
          <a:lstStyle/>
          <a:p>
            <a:r>
              <a:rPr lang="ja-JP" altLang="en-US"/>
              <a:t>モジュール分割</a:t>
            </a:r>
            <a:endParaRPr lang="en-US" altLang="ja-JP"/>
          </a:p>
          <a:p>
            <a:pPr lvl="1"/>
            <a:r>
              <a:rPr lang="ja-JP" altLang="en-US"/>
              <a:t>状態遷移表のマス目と実行関数が</a:t>
            </a:r>
            <a:r>
              <a:rPr lang="en-US" altLang="ja-JP"/>
              <a:t>1</a:t>
            </a:r>
            <a:r>
              <a:rPr lang="ja-JP" altLang="en-US"/>
              <a:t>対</a:t>
            </a:r>
            <a:r>
              <a:rPr lang="en-US" altLang="ja-JP"/>
              <a:t>1</a:t>
            </a:r>
            <a:r>
              <a:rPr lang="ja-JP" altLang="en-US"/>
              <a:t>となるように、モジュール分割する。</a:t>
            </a:r>
            <a:endParaRPr lang="en-US" altLang="ja-JP"/>
          </a:p>
          <a:p>
            <a:r>
              <a:rPr lang="ja-JP" altLang="en-US"/>
              <a:t>関数ポインタテーブルの作成</a:t>
            </a:r>
            <a:endParaRPr lang="en-US" altLang="ja-JP"/>
          </a:p>
          <a:p>
            <a:pPr lvl="1"/>
            <a:r>
              <a:rPr lang="ja-JP" altLang="en-US"/>
              <a:t>モジュール分割した実行関数へのポインタを</a:t>
            </a:r>
            <a:r>
              <a:rPr lang="en-US" altLang="ja-JP"/>
              <a:t>2</a:t>
            </a:r>
            <a:r>
              <a:rPr lang="ja-JP" altLang="en-US"/>
              <a:t>次元テーブルに配置。</a:t>
            </a:r>
            <a:endParaRPr lang="en-US" altLang="ja-JP"/>
          </a:p>
          <a:p>
            <a:r>
              <a:rPr lang="ja-JP" altLang="en-US"/>
              <a:t>関数ポインタの実行</a:t>
            </a:r>
            <a:endParaRPr lang="en-US" altLang="ja-JP"/>
          </a:p>
          <a:p>
            <a:pPr lvl="1"/>
            <a:r>
              <a:rPr lang="ja-JP" altLang="en-US"/>
              <a:t>タスクメインルーチンにて、イベントと状態をキーに関数ポインタテーブルから関数のアドレスを取得して実行。</a:t>
            </a:r>
            <a:endParaRPr lang="en-US" altLang="ja-JP"/>
          </a:p>
        </p:txBody>
      </p:sp>
    </p:spTree>
    <p:extLst>
      <p:ext uri="{BB962C8B-B14F-4D97-AF65-F5344CB8AC3E}">
        <p14:creationId xmlns:p14="http://schemas.microsoft.com/office/powerpoint/2010/main" val="757380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212C53F-775C-461B-8F34-DD032DD18232}"/>
              </a:ext>
            </a:extLst>
          </p:cNvPr>
          <p:cNvPicPr>
            <a:picLocks noChangeAspect="1"/>
          </p:cNvPicPr>
          <p:nvPr/>
        </p:nvPicPr>
        <p:blipFill>
          <a:blip r:embed="rId3"/>
          <a:stretch>
            <a:fillRect/>
          </a:stretch>
        </p:blipFill>
        <p:spPr>
          <a:xfrm>
            <a:off x="621578" y="2248243"/>
            <a:ext cx="5144218" cy="3810532"/>
          </a:xfrm>
          <a:prstGeom prst="rect">
            <a:avLst/>
          </a:prstGeom>
        </p:spPr>
      </p:pic>
      <p:sp>
        <p:nvSpPr>
          <p:cNvPr id="14" name="Rectangle 4">
            <a:extLst>
              <a:ext uri="{FF2B5EF4-FFF2-40B4-BE49-F238E27FC236}">
                <a16:creationId xmlns:a16="http://schemas.microsoft.com/office/drawing/2014/main" id="{215D17A1-E09A-4561-B9AA-83C55F99DB54}"/>
              </a:ext>
            </a:extLst>
          </p:cNvPr>
          <p:cNvSpPr>
            <a:spLocks noChangeArrowheads="1"/>
          </p:cNvSpPr>
          <p:nvPr/>
        </p:nvSpPr>
        <p:spPr bwMode="auto">
          <a:xfrm>
            <a:off x="5238328" y="3150627"/>
            <a:ext cx="6676582" cy="3543152"/>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static void</a:t>
            </a:r>
          </a:p>
          <a:p>
            <a:pPr defTabSz="363538">
              <a:lnSpc>
                <a:spcPct val="90000"/>
              </a:lnSpc>
              <a:defRPr/>
            </a:pPr>
            <a:r>
              <a:rPr lang="en-US" altLang="ja-JP">
                <a:ea typeface="ＭＳ Ｐゴシック" charset="-128"/>
              </a:rPr>
              <a:t>StOffEvSw1Off(void){</a:t>
            </a:r>
          </a:p>
          <a:p>
            <a:pPr defTabSz="363538">
              <a:lnSpc>
                <a:spcPct val="90000"/>
              </a:lnSpc>
              <a:defRPr/>
            </a:pPr>
            <a:r>
              <a:rPr lang="en-US" altLang="ja-JP">
                <a:ea typeface="ＭＳ Ｐゴシック" charset="-128"/>
              </a:rPr>
              <a:t>	SVC_PERROR(snd_dtq(BLINK_DTQ, EV_BLINK_OFF));</a:t>
            </a:r>
          </a:p>
          <a:p>
            <a:pPr defTabSz="363538">
              <a:lnSpc>
                <a:spcPct val="90000"/>
              </a:lnSpc>
              <a:defRPr/>
            </a:pPr>
            <a:r>
              <a:rPr lang="en-US" altLang="ja-JP">
                <a:ea typeface="ＭＳ Ｐゴシック" charset="-128"/>
              </a:rPr>
              <a:t>	DEBUG_SYSLOG(LOG_NOTICE, " Timer stop!");</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static void</a:t>
            </a:r>
          </a:p>
          <a:p>
            <a:pPr defTabSz="363538">
              <a:lnSpc>
                <a:spcPct val="90000"/>
              </a:lnSpc>
              <a:defRPr/>
            </a:pPr>
            <a:r>
              <a:rPr lang="en-US" altLang="ja-JP">
                <a:ea typeface="ＭＳ Ｐゴシック" charset="-128"/>
              </a:rPr>
              <a:t>StOnEvSw1Off(void){</a:t>
            </a:r>
          </a:p>
          <a:p>
            <a:pPr defTabSz="363538">
              <a:lnSpc>
                <a:spcPct val="90000"/>
              </a:lnSpc>
              <a:defRPr/>
            </a:pPr>
            <a:r>
              <a:rPr lang="en-US" altLang="ja-JP">
                <a:ea typeface="ＭＳ Ｐゴシック" charset="-128"/>
              </a:rPr>
              <a:t>	st_timer = ST_TIMER_OFF;</a:t>
            </a:r>
          </a:p>
          <a:p>
            <a:pPr defTabSz="363538">
              <a:lnSpc>
                <a:spcPct val="90000"/>
              </a:lnSpc>
              <a:defRPr/>
            </a:pPr>
            <a:r>
              <a:rPr lang="en-US" altLang="ja-JP">
                <a:ea typeface="ＭＳ Ｐゴシック" charset="-128"/>
              </a:rPr>
              <a:t>	SVC_PERROR(snd_dtq(BLINK_DTQ, EV_BLINK_OFF));</a:t>
            </a:r>
          </a:p>
          <a:p>
            <a:pPr defTabSz="363538">
              <a:lnSpc>
                <a:spcPct val="90000"/>
              </a:lnSpc>
              <a:defRPr/>
            </a:pPr>
            <a:r>
              <a:rPr lang="en-US" altLang="ja-JP">
                <a:ea typeface="ＭＳ Ｐゴシック" charset="-128"/>
              </a:rPr>
              <a:t>	DEBUG_SYSLOG(LOG_NOTICE, " Timer stop!");</a:t>
            </a:r>
          </a:p>
          <a:p>
            <a:pPr defTabSz="363538">
              <a:lnSpc>
                <a:spcPct val="90000"/>
              </a:lnSpc>
              <a:defRPr/>
            </a:pPr>
            <a:r>
              <a:rPr lang="en-US" altLang="ja-JP">
                <a:ea typeface="ＭＳ Ｐゴシック" charset="-128"/>
              </a:rPr>
              <a:t>	timer = 0;</a:t>
            </a:r>
          </a:p>
          <a:p>
            <a:pPr defTabSz="363538">
              <a:lnSpc>
                <a:spcPct val="90000"/>
              </a:lnSpc>
              <a:defRPr/>
            </a:pPr>
            <a:r>
              <a:rPr lang="en-US" altLang="ja-JP">
                <a:ea typeface="ＭＳ Ｐゴシック" charset="-128"/>
              </a:rPr>
              <a:t>	stp_cyc(BASE_TIME_HANDLER);</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a:t>
            </a:r>
            <a:r>
              <a:rPr lang="ja-JP" altLang="en-US">
                <a:ea typeface="ＭＳ Ｐゴシック" charset="-128"/>
              </a:rPr>
              <a:t>後略</a:t>
            </a:r>
            <a:endParaRPr lang="en-US" altLang="ja-JP">
              <a:ea typeface="ＭＳ Ｐゴシック" charset="-128"/>
            </a:endParaRPr>
          </a:p>
        </p:txBody>
      </p:sp>
      <p:sp>
        <p:nvSpPr>
          <p:cNvPr id="2" name="タイトル 1">
            <a:extLst>
              <a:ext uri="{FF2B5EF4-FFF2-40B4-BE49-F238E27FC236}">
                <a16:creationId xmlns:a16="http://schemas.microsoft.com/office/drawing/2014/main" id="{DE0A5398-7FFD-4EE0-B313-078DDDEE34C6}"/>
              </a:ext>
            </a:extLst>
          </p:cNvPr>
          <p:cNvSpPr>
            <a:spLocks noGrp="1"/>
          </p:cNvSpPr>
          <p:nvPr>
            <p:ph type="title"/>
          </p:nvPr>
        </p:nvSpPr>
        <p:spPr>
          <a:xfrm>
            <a:off x="838200" y="368299"/>
            <a:ext cx="10515600" cy="1325563"/>
          </a:xfrm>
        </p:spPr>
        <p:txBody>
          <a:bodyPr/>
          <a:lstStyle/>
          <a:p>
            <a:r>
              <a:rPr kumimoji="1" lang="en-US" altLang="ja-JP"/>
              <a:t>cup_timer3:</a:t>
            </a:r>
            <a:r>
              <a:rPr lang="ja-JP" altLang="en-US"/>
              <a:t>モジュール分割</a:t>
            </a:r>
            <a:endParaRPr kumimoji="1" lang="ja-JP" altLang="en-US"/>
          </a:p>
        </p:txBody>
      </p:sp>
      <p:sp>
        <p:nvSpPr>
          <p:cNvPr id="5" name="正方形/長方形 4">
            <a:extLst>
              <a:ext uri="{FF2B5EF4-FFF2-40B4-BE49-F238E27FC236}">
                <a16:creationId xmlns:a16="http://schemas.microsoft.com/office/drawing/2014/main" id="{88AAD7D1-2EC6-46A2-8CB3-E39CB317357A}"/>
              </a:ext>
            </a:extLst>
          </p:cNvPr>
          <p:cNvSpPr/>
          <p:nvPr/>
        </p:nvSpPr>
        <p:spPr>
          <a:xfrm>
            <a:off x="3065170" y="2793772"/>
            <a:ext cx="1312866" cy="1464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F3971FC-3920-4506-8A0A-29CF7B2D3127}"/>
              </a:ext>
            </a:extLst>
          </p:cNvPr>
          <p:cNvSpPr/>
          <p:nvPr/>
        </p:nvSpPr>
        <p:spPr>
          <a:xfrm>
            <a:off x="5322765" y="3223491"/>
            <a:ext cx="5957024" cy="1228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四角形 9">
            <a:extLst>
              <a:ext uri="{FF2B5EF4-FFF2-40B4-BE49-F238E27FC236}">
                <a16:creationId xmlns:a16="http://schemas.microsoft.com/office/drawing/2014/main" id="{023EC654-8A40-4FA1-8609-742675B8FF08}"/>
              </a:ext>
            </a:extLst>
          </p:cNvPr>
          <p:cNvSpPr/>
          <p:nvPr/>
        </p:nvSpPr>
        <p:spPr>
          <a:xfrm>
            <a:off x="7282308" y="1323913"/>
            <a:ext cx="2588622" cy="1098331"/>
          </a:xfrm>
          <a:prstGeom prst="wedgeRectCallout">
            <a:avLst>
              <a:gd name="adj1" fmla="val -74387"/>
              <a:gd name="adj2" fmla="val 1031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状態遷移表のマス目の単位でモジュール分割していく</a:t>
            </a:r>
          </a:p>
        </p:txBody>
      </p:sp>
      <p:sp>
        <p:nvSpPr>
          <p:cNvPr id="16" name="正方形/長方形 15">
            <a:extLst>
              <a:ext uri="{FF2B5EF4-FFF2-40B4-BE49-F238E27FC236}">
                <a16:creationId xmlns:a16="http://schemas.microsoft.com/office/drawing/2014/main" id="{B4C4028D-F099-469E-8D03-AC1C63D6DC68}"/>
              </a:ext>
            </a:extLst>
          </p:cNvPr>
          <p:cNvSpPr/>
          <p:nvPr/>
        </p:nvSpPr>
        <p:spPr>
          <a:xfrm>
            <a:off x="5322765" y="4419797"/>
            <a:ext cx="5957024" cy="1953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3047FB4-748C-4EC7-9A93-CD7A17BF754A}"/>
              </a:ext>
            </a:extLst>
          </p:cNvPr>
          <p:cNvSpPr/>
          <p:nvPr/>
        </p:nvSpPr>
        <p:spPr>
          <a:xfrm>
            <a:off x="3065170" y="4257907"/>
            <a:ext cx="1312866" cy="1718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B80D8B97-758F-46A4-A4B7-BF0A4B66D8AB}"/>
              </a:ext>
            </a:extLst>
          </p:cNvPr>
          <p:cNvSpPr/>
          <p:nvPr/>
        </p:nvSpPr>
        <p:spPr>
          <a:xfrm rot="978724">
            <a:off x="4507345" y="3334327"/>
            <a:ext cx="730983" cy="480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82875B78-427F-4F45-AF36-5E008CC9082D}"/>
              </a:ext>
            </a:extLst>
          </p:cNvPr>
          <p:cNvSpPr/>
          <p:nvPr/>
        </p:nvSpPr>
        <p:spPr>
          <a:xfrm rot="978724">
            <a:off x="4507345" y="4554975"/>
            <a:ext cx="730983" cy="480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4204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15D17A1-E09A-4561-B9AA-83C55F99DB54}"/>
              </a:ext>
            </a:extLst>
          </p:cNvPr>
          <p:cNvSpPr>
            <a:spLocks noChangeArrowheads="1"/>
          </p:cNvSpPr>
          <p:nvPr/>
        </p:nvSpPr>
        <p:spPr bwMode="auto">
          <a:xfrm>
            <a:off x="267855" y="2297434"/>
            <a:ext cx="11656290" cy="3290566"/>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sz="1600">
                <a:ea typeface="ＭＳ Ｐゴシック" charset="-128"/>
              </a:rPr>
              <a:t>/* </a:t>
            </a:r>
            <a:r>
              <a:rPr lang="ja-JP" altLang="en-US" sz="1600">
                <a:ea typeface="ＭＳ Ｐゴシック" charset="-128"/>
              </a:rPr>
              <a:t>タイマタスクのジャンプテーブルの定義 *</a:t>
            </a:r>
            <a:r>
              <a:rPr lang="en-US" altLang="ja-JP" sz="1600">
                <a:ea typeface="ＭＳ Ｐゴシック" charset="-128"/>
              </a:rPr>
              <a:t>/</a:t>
            </a:r>
          </a:p>
          <a:p>
            <a:pPr defTabSz="363538">
              <a:lnSpc>
                <a:spcPct val="90000"/>
              </a:lnSpc>
              <a:defRPr/>
            </a:pPr>
            <a:r>
              <a:rPr lang="en-US" altLang="ja-JP" sz="1600">
                <a:ea typeface="ＭＳ Ｐゴシック" charset="-128"/>
              </a:rPr>
              <a:t>const CALLBACK_TM TMStateTable[ST_TIMER_NUM][EV_TIMER_NUM]={</a:t>
            </a:r>
          </a:p>
          <a:p>
            <a:pPr defTabSz="363538">
              <a:lnSpc>
                <a:spcPct val="90000"/>
              </a:lnSpc>
              <a:defRPr/>
            </a:pPr>
            <a:r>
              <a:rPr lang="en-US" altLang="ja-JP" sz="1600">
                <a:ea typeface="ＭＳ Ｐゴシック" charset="-128"/>
              </a:rPr>
              <a:t>/*   SW1_OFF,           SW1_ON,          PUSH1_ON,         1</a:t>
            </a:r>
            <a:r>
              <a:rPr lang="ja-JP" altLang="en-US" sz="1600">
                <a:ea typeface="ＭＳ Ｐゴシック" charset="-128"/>
              </a:rPr>
              <a:t>秒経過 *</a:t>
            </a:r>
            <a:r>
              <a:rPr lang="en-US" altLang="ja-JP" sz="1600">
                <a:ea typeface="ＭＳ Ｐゴシック" charset="-128"/>
              </a:rPr>
              <a:t>/</a:t>
            </a:r>
          </a:p>
          <a:p>
            <a:pPr defTabSz="363538">
              <a:lnSpc>
                <a:spcPct val="90000"/>
              </a:lnSpc>
              <a:defRPr/>
            </a:pPr>
            <a:r>
              <a:rPr lang="en-US" altLang="ja-JP" sz="1600">
                <a:ea typeface="ＭＳ Ｐゴシック" charset="-128"/>
              </a:rPr>
              <a:t>	 {&amp;StOffEvSw1Off,	&amp;StOffEvSw1On,  NULL,			   NULL				},/* </a:t>
            </a:r>
            <a:r>
              <a:rPr lang="ja-JP" altLang="en-US" sz="1600">
                <a:ea typeface="ＭＳ Ｐゴシック" charset="-128"/>
              </a:rPr>
              <a:t>タイマ</a:t>
            </a:r>
            <a:r>
              <a:rPr lang="en-US" altLang="ja-JP" sz="1600">
                <a:ea typeface="ＭＳ Ｐゴシック" charset="-128"/>
              </a:rPr>
              <a:t>OFF</a:t>
            </a:r>
            <a:r>
              <a:rPr lang="ja-JP" altLang="en-US" sz="1600">
                <a:ea typeface="ＭＳ Ｐゴシック" charset="-128"/>
              </a:rPr>
              <a:t>状態	*</a:t>
            </a:r>
            <a:r>
              <a:rPr lang="en-US" altLang="ja-JP" sz="1600">
                <a:ea typeface="ＭＳ Ｐゴシック" charset="-128"/>
              </a:rPr>
              <a:t>/</a:t>
            </a:r>
          </a:p>
          <a:p>
            <a:pPr defTabSz="363538">
              <a:lnSpc>
                <a:spcPct val="90000"/>
              </a:lnSpc>
              <a:defRPr/>
            </a:pPr>
            <a:r>
              <a:rPr lang="en-US" altLang="ja-JP" sz="1600">
                <a:ea typeface="ＭＳ Ｐゴシック" charset="-128"/>
              </a:rPr>
              <a:t>    {&amp;StOnEvSw1Off,		NULL,			 &amp;StOnEvPush1On,   &amp;StOnEvBaseTime	},/* </a:t>
            </a:r>
            <a:r>
              <a:rPr lang="ja-JP" altLang="en-US" sz="1600">
                <a:ea typeface="ＭＳ Ｐゴシック" charset="-128"/>
              </a:rPr>
              <a:t>タイマ</a:t>
            </a:r>
            <a:r>
              <a:rPr lang="en-US" altLang="ja-JP" sz="1600">
                <a:ea typeface="ＭＳ Ｐゴシック" charset="-128"/>
              </a:rPr>
              <a:t>ON</a:t>
            </a:r>
            <a:r>
              <a:rPr lang="ja-JP" altLang="en-US" sz="1600">
                <a:ea typeface="ＭＳ Ｐゴシック" charset="-128"/>
              </a:rPr>
              <a:t>状態	*</a:t>
            </a:r>
            <a:r>
              <a:rPr lang="en-US" altLang="ja-JP" sz="1600">
                <a:ea typeface="ＭＳ Ｐゴシック" charset="-128"/>
              </a:rPr>
              <a:t>/</a:t>
            </a:r>
          </a:p>
          <a:p>
            <a:pPr defTabSz="363538">
              <a:lnSpc>
                <a:spcPct val="90000"/>
              </a:lnSpc>
              <a:defRPr/>
            </a:pPr>
            <a:r>
              <a:rPr lang="en-US" altLang="ja-JP" sz="1600">
                <a:ea typeface="ＭＳ Ｐゴシック" charset="-128"/>
              </a:rPr>
              <a:t>};</a:t>
            </a:r>
          </a:p>
          <a:p>
            <a:pPr defTabSz="363538">
              <a:lnSpc>
                <a:spcPct val="90000"/>
              </a:lnSpc>
              <a:defRPr/>
            </a:pPr>
            <a:endParaRPr lang="en-US" altLang="ja-JP" sz="1600">
              <a:ea typeface="ＭＳ Ｐゴシック" charset="-128"/>
            </a:endParaRPr>
          </a:p>
          <a:p>
            <a:pPr defTabSz="363538">
              <a:lnSpc>
                <a:spcPct val="90000"/>
              </a:lnSpc>
              <a:defRPr/>
            </a:pPr>
            <a:r>
              <a:rPr lang="en-US" altLang="ja-JP" sz="1600">
                <a:ea typeface="ＭＳ Ｐゴシック" charset="-128"/>
              </a:rPr>
              <a:t>/* </a:t>
            </a:r>
            <a:r>
              <a:rPr lang="ja-JP" altLang="en-US" sz="1600">
                <a:ea typeface="ＭＳ Ｐゴシック" charset="-128"/>
              </a:rPr>
              <a:t>ブリンクタスクのジャンプテーブルの定義 *</a:t>
            </a:r>
            <a:r>
              <a:rPr lang="en-US" altLang="ja-JP" sz="1600">
                <a:ea typeface="ＭＳ Ｐゴシック" charset="-128"/>
              </a:rPr>
              <a:t>/</a:t>
            </a:r>
          </a:p>
          <a:p>
            <a:pPr defTabSz="363538">
              <a:lnSpc>
                <a:spcPct val="90000"/>
              </a:lnSpc>
              <a:defRPr/>
            </a:pPr>
            <a:r>
              <a:rPr lang="en-US" altLang="ja-JP" sz="1600">
                <a:ea typeface="ＭＳ Ｐゴシック" charset="-128"/>
              </a:rPr>
              <a:t>const CALLBACK_BL BLStateTable[ST_BLINK_NUM][EV_BLINK_NUM]={</a:t>
            </a:r>
          </a:p>
          <a:p>
            <a:pPr defTabSz="363538">
              <a:lnSpc>
                <a:spcPct val="90000"/>
              </a:lnSpc>
              <a:defRPr/>
            </a:pPr>
            <a:r>
              <a:rPr lang="en-US" altLang="ja-JP" sz="1600">
                <a:ea typeface="ＭＳ Ｐゴシック" charset="-128"/>
              </a:rPr>
              <a:t>/*   TIMEOUT</a:t>
            </a:r>
            <a:r>
              <a:rPr lang="ja-JP" altLang="en-US" sz="1600">
                <a:ea typeface="ＭＳ Ｐゴシック" charset="-128"/>
              </a:rPr>
              <a:t>通知</a:t>
            </a:r>
            <a:r>
              <a:rPr lang="en-US" altLang="ja-JP" sz="1600">
                <a:ea typeface="ＭＳ Ｐゴシック" charset="-128"/>
              </a:rPr>
              <a:t>,       ACTIVE</a:t>
            </a:r>
            <a:r>
              <a:rPr lang="ja-JP" altLang="en-US" sz="1600">
                <a:ea typeface="ＭＳ Ｐゴシック" charset="-128"/>
              </a:rPr>
              <a:t>通知</a:t>
            </a:r>
            <a:r>
              <a:rPr lang="en-US" altLang="ja-JP" sz="1600">
                <a:ea typeface="ＭＳ Ｐゴシック" charset="-128"/>
              </a:rPr>
              <a:t>,      OFF</a:t>
            </a:r>
            <a:r>
              <a:rPr lang="ja-JP" altLang="en-US" sz="1600">
                <a:ea typeface="ＭＳ Ｐゴシック" charset="-128"/>
              </a:rPr>
              <a:t>通知</a:t>
            </a:r>
            <a:r>
              <a:rPr lang="en-US" altLang="ja-JP" sz="1600">
                <a:ea typeface="ＭＳ Ｐゴシック" charset="-128"/>
              </a:rPr>
              <a:t>,          0.25</a:t>
            </a:r>
            <a:r>
              <a:rPr lang="ja-JP" altLang="en-US" sz="1600">
                <a:ea typeface="ＭＳ Ｐゴシック" charset="-128"/>
              </a:rPr>
              <a:t>秒経過 *</a:t>
            </a:r>
            <a:r>
              <a:rPr lang="en-US" altLang="ja-JP" sz="1600">
                <a:ea typeface="ＭＳ Ｐゴシック" charset="-128"/>
              </a:rPr>
              <a:t>/</a:t>
            </a:r>
          </a:p>
          <a:p>
            <a:pPr defTabSz="363538">
              <a:lnSpc>
                <a:spcPct val="90000"/>
              </a:lnSpc>
              <a:defRPr/>
            </a:pPr>
            <a:r>
              <a:rPr lang="en-US" altLang="ja-JP" sz="1600">
                <a:ea typeface="ＭＳ Ｐゴシック" charset="-128"/>
              </a:rPr>
              <a:t>	 {&amp;StIdleEvTimeOut,  &amp;StIdleEvAvtive, NULL,			       NULL				},/* </a:t>
            </a:r>
            <a:r>
              <a:rPr lang="ja-JP" altLang="en-US" sz="1600">
                <a:ea typeface="ＭＳ Ｐゴシック" charset="-128"/>
              </a:rPr>
              <a:t>休止状態 		*</a:t>
            </a:r>
            <a:r>
              <a:rPr lang="en-US" altLang="ja-JP" sz="1600">
                <a:ea typeface="ＭＳ Ｐゴシック" charset="-128"/>
              </a:rPr>
              <a:t>/</a:t>
            </a:r>
          </a:p>
          <a:p>
            <a:pPr defTabSz="363538">
              <a:lnSpc>
                <a:spcPct val="90000"/>
              </a:lnSpc>
              <a:defRPr/>
            </a:pPr>
            <a:r>
              <a:rPr lang="en-US" altLang="ja-JP" sz="1600">
                <a:ea typeface="ＭＳ Ｐゴシック" charset="-128"/>
              </a:rPr>
              <a:t>    {NULL,		         NULL,		    	   &amp;StLedOffEvOff,   &amp;StLedOffEvBlink	},/* </a:t>
            </a:r>
            <a:r>
              <a:rPr lang="ja-JP" altLang="en-US" sz="1600">
                <a:ea typeface="ＭＳ Ｐゴシック" charset="-128"/>
              </a:rPr>
              <a:t>点滅状態</a:t>
            </a:r>
            <a:r>
              <a:rPr lang="en-US" altLang="ja-JP" sz="1600">
                <a:ea typeface="ＭＳ Ｐゴシック" charset="-128"/>
              </a:rPr>
              <a:t>(</a:t>
            </a:r>
            <a:r>
              <a:rPr lang="ja-JP" altLang="en-US" sz="1600">
                <a:ea typeface="ＭＳ Ｐゴシック" charset="-128"/>
              </a:rPr>
              <a:t>消灯</a:t>
            </a:r>
            <a:r>
              <a:rPr lang="en-US" altLang="ja-JP" sz="1600">
                <a:ea typeface="ＭＳ Ｐゴシック" charset="-128"/>
              </a:rPr>
              <a:t>)	*/</a:t>
            </a:r>
          </a:p>
          <a:p>
            <a:pPr defTabSz="363538">
              <a:lnSpc>
                <a:spcPct val="90000"/>
              </a:lnSpc>
              <a:defRPr/>
            </a:pPr>
            <a:r>
              <a:rPr lang="en-US" altLang="ja-JP" sz="1600">
                <a:ea typeface="ＭＳ Ｐゴシック" charset="-128"/>
              </a:rPr>
              <a:t>    {NULL,				   NULL,			      &amp;StLedOnEvOff,    &amp;StLedOnEvBlink	},/* </a:t>
            </a:r>
            <a:r>
              <a:rPr lang="ja-JP" altLang="en-US" sz="1600">
                <a:ea typeface="ＭＳ Ｐゴシック" charset="-128"/>
              </a:rPr>
              <a:t>点滅状態</a:t>
            </a:r>
            <a:r>
              <a:rPr lang="en-US" altLang="ja-JP" sz="1600">
                <a:ea typeface="ＭＳ Ｐゴシック" charset="-128"/>
              </a:rPr>
              <a:t>(</a:t>
            </a:r>
            <a:r>
              <a:rPr lang="ja-JP" altLang="en-US" sz="1600">
                <a:ea typeface="ＭＳ Ｐゴシック" charset="-128"/>
              </a:rPr>
              <a:t>点灯</a:t>
            </a:r>
            <a:r>
              <a:rPr lang="en-US" altLang="ja-JP" sz="1600">
                <a:ea typeface="ＭＳ Ｐゴシック" charset="-128"/>
              </a:rPr>
              <a:t>)	*/</a:t>
            </a:r>
          </a:p>
          <a:p>
            <a:pPr defTabSz="363538">
              <a:lnSpc>
                <a:spcPct val="90000"/>
              </a:lnSpc>
              <a:defRPr/>
            </a:pPr>
            <a:r>
              <a:rPr lang="en-US" altLang="ja-JP" sz="1600">
                <a:ea typeface="ＭＳ Ｐゴシック" charset="-128"/>
              </a:rPr>
              <a:t>};</a:t>
            </a:r>
          </a:p>
        </p:txBody>
      </p:sp>
      <p:sp>
        <p:nvSpPr>
          <p:cNvPr id="2" name="タイトル 1">
            <a:extLst>
              <a:ext uri="{FF2B5EF4-FFF2-40B4-BE49-F238E27FC236}">
                <a16:creationId xmlns:a16="http://schemas.microsoft.com/office/drawing/2014/main" id="{DE0A5398-7FFD-4EE0-B313-078DDDEE34C6}"/>
              </a:ext>
            </a:extLst>
          </p:cNvPr>
          <p:cNvSpPr>
            <a:spLocks noGrp="1"/>
          </p:cNvSpPr>
          <p:nvPr>
            <p:ph type="title"/>
          </p:nvPr>
        </p:nvSpPr>
        <p:spPr>
          <a:xfrm>
            <a:off x="838200" y="368299"/>
            <a:ext cx="10515600" cy="1325563"/>
          </a:xfrm>
        </p:spPr>
        <p:txBody>
          <a:bodyPr/>
          <a:lstStyle/>
          <a:p>
            <a:r>
              <a:rPr kumimoji="1" lang="en-US" altLang="ja-JP"/>
              <a:t>cup_timer3:</a:t>
            </a:r>
            <a:r>
              <a:rPr lang="ja-JP" altLang="en-US"/>
              <a:t>関数ポインタテーブルの作成</a:t>
            </a:r>
            <a:endParaRPr kumimoji="1" lang="ja-JP" altLang="en-US"/>
          </a:p>
        </p:txBody>
      </p:sp>
    </p:spTree>
    <p:extLst>
      <p:ext uri="{BB962C8B-B14F-4D97-AF65-F5344CB8AC3E}">
        <p14:creationId xmlns:p14="http://schemas.microsoft.com/office/powerpoint/2010/main" val="1367421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15D17A1-E09A-4561-B9AA-83C55F99DB54}"/>
              </a:ext>
            </a:extLst>
          </p:cNvPr>
          <p:cNvSpPr>
            <a:spLocks noChangeArrowheads="1"/>
          </p:cNvSpPr>
          <p:nvPr/>
        </p:nvSpPr>
        <p:spPr bwMode="auto">
          <a:xfrm>
            <a:off x="925141" y="1693862"/>
            <a:ext cx="10679029" cy="4539401"/>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timer_task(intptr_t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   intptr_t event;</a:t>
            </a:r>
          </a:p>
          <a:p>
            <a:pPr defTabSz="363538">
              <a:lnSpc>
                <a:spcPct val="90000"/>
              </a:lnSpc>
              <a:defRPr/>
            </a:pPr>
            <a:r>
              <a:rPr lang="en-US" altLang="ja-JP">
                <a:ea typeface="ＭＳ Ｐゴシック" charset="-128"/>
              </a:rPr>
              <a:t>	const CALLBACK_TM *pFunc;</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DEBUG_SYSLOG(LOG_NOTICE, " Cup Timer 3 start!");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SVC_PERROR(rcv_dtq(TIMER_DTQ, &amp;event));</a:t>
            </a:r>
          </a:p>
          <a:p>
            <a:pPr defTabSz="363538">
              <a:lnSpc>
                <a:spcPct val="90000"/>
              </a:lnSpc>
              <a:defRPr/>
            </a:pPr>
            <a:r>
              <a:rPr lang="en-US" altLang="ja-JP">
                <a:ea typeface="ＭＳ Ｐゴシック" charset="-128"/>
              </a:rPr>
              <a:t>		  pFunc = &amp;TMStateTable[st_timer][event];</a:t>
            </a:r>
          </a:p>
          <a:p>
            <a:pPr defTabSz="363538">
              <a:lnSpc>
                <a:spcPct val="90000"/>
              </a:lnSpc>
              <a:defRPr/>
            </a:pPr>
            <a:r>
              <a:rPr lang="en-US" altLang="ja-JP">
                <a:ea typeface="ＭＳ Ｐゴシック" charset="-128"/>
              </a:rPr>
              <a:t>		if(NULL != *pFunc){</a:t>
            </a:r>
          </a:p>
          <a:p>
            <a:pPr defTabSz="363538">
              <a:lnSpc>
                <a:spcPct val="90000"/>
              </a:lnSpc>
              <a:defRPr/>
            </a:pPr>
            <a:r>
              <a:rPr lang="en-US" altLang="ja-JP">
                <a:ea typeface="ＭＳ Ｐゴシック" charset="-128"/>
              </a:rPr>
              <a:t>			(*pFunc)();</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DEBUG_SYSLOG(LOG_NOTICE, " Timer Task Ignore event. event = %d ",event);</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
        <p:nvSpPr>
          <p:cNvPr id="2" name="タイトル 1">
            <a:extLst>
              <a:ext uri="{FF2B5EF4-FFF2-40B4-BE49-F238E27FC236}">
                <a16:creationId xmlns:a16="http://schemas.microsoft.com/office/drawing/2014/main" id="{DE0A5398-7FFD-4EE0-B313-078DDDEE34C6}"/>
              </a:ext>
            </a:extLst>
          </p:cNvPr>
          <p:cNvSpPr>
            <a:spLocks noGrp="1"/>
          </p:cNvSpPr>
          <p:nvPr>
            <p:ph type="title"/>
          </p:nvPr>
        </p:nvSpPr>
        <p:spPr>
          <a:xfrm>
            <a:off x="838200" y="368299"/>
            <a:ext cx="10515600" cy="1325563"/>
          </a:xfrm>
        </p:spPr>
        <p:txBody>
          <a:bodyPr/>
          <a:lstStyle/>
          <a:p>
            <a:r>
              <a:rPr kumimoji="1" lang="en-US" altLang="ja-JP"/>
              <a:t>cup_timer3:</a:t>
            </a:r>
            <a:r>
              <a:rPr lang="ja-JP" altLang="en-US"/>
              <a:t>関数ポインタの実行</a:t>
            </a:r>
            <a:endParaRPr kumimoji="1" lang="ja-JP" altLang="en-US"/>
          </a:p>
        </p:txBody>
      </p:sp>
      <p:sp>
        <p:nvSpPr>
          <p:cNvPr id="5" name="正方形/長方形 4">
            <a:extLst>
              <a:ext uri="{FF2B5EF4-FFF2-40B4-BE49-F238E27FC236}">
                <a16:creationId xmlns:a16="http://schemas.microsoft.com/office/drawing/2014/main" id="{88AAD7D1-2EC6-46A2-8CB3-E39CB317357A}"/>
              </a:ext>
            </a:extLst>
          </p:cNvPr>
          <p:cNvSpPr/>
          <p:nvPr/>
        </p:nvSpPr>
        <p:spPr>
          <a:xfrm>
            <a:off x="3643812" y="2698800"/>
            <a:ext cx="928188" cy="350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F3971FC-3920-4506-8A0A-29CF7B2D3127}"/>
              </a:ext>
            </a:extLst>
          </p:cNvPr>
          <p:cNvSpPr/>
          <p:nvPr/>
        </p:nvSpPr>
        <p:spPr>
          <a:xfrm>
            <a:off x="1967345" y="4178983"/>
            <a:ext cx="4950690" cy="350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四角形 9">
            <a:extLst>
              <a:ext uri="{FF2B5EF4-FFF2-40B4-BE49-F238E27FC236}">
                <a16:creationId xmlns:a16="http://schemas.microsoft.com/office/drawing/2014/main" id="{023EC654-8A40-4FA1-8609-742675B8FF08}"/>
              </a:ext>
            </a:extLst>
          </p:cNvPr>
          <p:cNvSpPr/>
          <p:nvPr/>
        </p:nvSpPr>
        <p:spPr>
          <a:xfrm>
            <a:off x="7915564" y="1542473"/>
            <a:ext cx="3221247" cy="1956159"/>
          </a:xfrm>
          <a:prstGeom prst="wedgeRectCallout">
            <a:avLst>
              <a:gd name="adj1" fmla="val -80455"/>
              <a:gd name="adj2" fmla="val 90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関数ポインタのテーブルから状態とイベントをキーとして、実行したい関数へのポインタを得る</a:t>
            </a:r>
            <a:endParaRPr lang="en-US" altLang="ja-JP">
              <a:solidFill>
                <a:schemeClr val="tx1"/>
              </a:solidFill>
            </a:endParaRPr>
          </a:p>
          <a:p>
            <a:pPr algn="ctr"/>
            <a:r>
              <a:rPr kumimoji="1" lang="en-US" altLang="ja-JP">
                <a:solidFill>
                  <a:schemeClr val="tx1"/>
                </a:solidFill>
              </a:rPr>
              <a:t>※</a:t>
            </a:r>
            <a:r>
              <a:rPr kumimoji="1" lang="ja-JP" altLang="en-US">
                <a:solidFill>
                  <a:schemeClr val="tx1"/>
                </a:solidFill>
              </a:rPr>
              <a:t>添字の範囲チェックは省略しているが、暴走を防ぐためチェックしたほうが良い</a:t>
            </a:r>
          </a:p>
        </p:txBody>
      </p:sp>
      <p:sp>
        <p:nvSpPr>
          <p:cNvPr id="11" name="正方形/長方形 10">
            <a:extLst>
              <a:ext uri="{FF2B5EF4-FFF2-40B4-BE49-F238E27FC236}">
                <a16:creationId xmlns:a16="http://schemas.microsoft.com/office/drawing/2014/main" id="{D91858B0-0A5D-4DEE-AEF8-D4DDD8FB9C0A}"/>
              </a:ext>
            </a:extLst>
          </p:cNvPr>
          <p:cNvSpPr/>
          <p:nvPr/>
        </p:nvSpPr>
        <p:spPr>
          <a:xfrm>
            <a:off x="2059776" y="4692540"/>
            <a:ext cx="1905724" cy="27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8714D516-3221-4874-804F-C81A443A3C00}"/>
              </a:ext>
            </a:extLst>
          </p:cNvPr>
          <p:cNvSpPr/>
          <p:nvPr/>
        </p:nvSpPr>
        <p:spPr>
          <a:xfrm>
            <a:off x="9168311" y="3691001"/>
            <a:ext cx="2588622" cy="1098331"/>
          </a:xfrm>
          <a:prstGeom prst="wedgeRectCallout">
            <a:avLst>
              <a:gd name="adj1" fmla="val -249769"/>
              <a:gd name="adj2" fmla="val 552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関数を実行する。</a:t>
            </a:r>
          </a:p>
        </p:txBody>
      </p:sp>
      <p:sp>
        <p:nvSpPr>
          <p:cNvPr id="9" name="吹き出し: 四角形 8">
            <a:extLst>
              <a:ext uri="{FF2B5EF4-FFF2-40B4-BE49-F238E27FC236}">
                <a16:creationId xmlns:a16="http://schemas.microsoft.com/office/drawing/2014/main" id="{BEEC0927-8DDA-4D8C-B332-789970EEDA11}"/>
              </a:ext>
            </a:extLst>
          </p:cNvPr>
          <p:cNvSpPr/>
          <p:nvPr/>
        </p:nvSpPr>
        <p:spPr>
          <a:xfrm>
            <a:off x="4506826" y="1790953"/>
            <a:ext cx="2941379" cy="578923"/>
          </a:xfrm>
          <a:prstGeom prst="wedgeRectCallout">
            <a:avLst>
              <a:gd name="adj1" fmla="val -59912"/>
              <a:gd name="adj2" fmla="val 1082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実行したい関数へのポインタを格納する変数</a:t>
            </a:r>
          </a:p>
        </p:txBody>
      </p:sp>
    </p:spTree>
    <p:extLst>
      <p:ext uri="{BB962C8B-B14F-4D97-AF65-F5344CB8AC3E}">
        <p14:creationId xmlns:p14="http://schemas.microsoft.com/office/powerpoint/2010/main" val="158892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146F5-02D9-4651-AB8B-E117C54641E2}"/>
              </a:ext>
            </a:extLst>
          </p:cNvPr>
          <p:cNvSpPr>
            <a:spLocks noGrp="1"/>
          </p:cNvSpPr>
          <p:nvPr>
            <p:ph type="title"/>
          </p:nvPr>
        </p:nvSpPr>
        <p:spPr/>
        <p:txBody>
          <a:bodyPr/>
          <a:lstStyle/>
          <a:p>
            <a:r>
              <a:rPr kumimoji="1" lang="ja-JP" altLang="en-US"/>
              <a:t>この教材について</a:t>
            </a:r>
          </a:p>
        </p:txBody>
      </p:sp>
      <p:sp>
        <p:nvSpPr>
          <p:cNvPr id="3" name="コンテンツ プレースホルダー 2">
            <a:extLst>
              <a:ext uri="{FF2B5EF4-FFF2-40B4-BE49-F238E27FC236}">
                <a16:creationId xmlns:a16="http://schemas.microsoft.com/office/drawing/2014/main" id="{24AF59EA-A08D-43DE-BE21-BAF0E05514E0}"/>
              </a:ext>
            </a:extLst>
          </p:cNvPr>
          <p:cNvSpPr>
            <a:spLocks noGrp="1"/>
          </p:cNvSpPr>
          <p:nvPr>
            <p:ph idx="1"/>
          </p:nvPr>
        </p:nvSpPr>
        <p:spPr/>
        <p:txBody>
          <a:bodyPr/>
          <a:lstStyle/>
          <a:p>
            <a:r>
              <a:rPr lang="en-US" altLang="ja-JP"/>
              <a:t>ET</a:t>
            </a:r>
            <a:r>
              <a:rPr lang="ja-JP" altLang="ja-JP"/>
              <a:t>ロボコン</a:t>
            </a:r>
            <a:r>
              <a:rPr lang="en-US" altLang="ja-JP"/>
              <a:t>2020</a:t>
            </a:r>
            <a:r>
              <a:rPr lang="ja-JP" altLang="ja-JP"/>
              <a:t>で</a:t>
            </a:r>
            <a:r>
              <a:rPr lang="en-US" altLang="ja-JP"/>
              <a:t>TOPPERS</a:t>
            </a:r>
            <a:r>
              <a:rPr lang="ja-JP" altLang="ja-JP"/>
              <a:t>賞を受賞した弊社の昨年度の新人研修を基に、今年度の新人研修で実施したプロジェクト演習「カップラーメンタイマの改造」を教材として再構成したものです。</a:t>
            </a:r>
            <a:endParaRPr kumimoji="1" lang="ja-JP" altLang="en-US"/>
          </a:p>
        </p:txBody>
      </p:sp>
      <p:pic>
        <p:nvPicPr>
          <p:cNvPr id="4" name="図 3">
            <a:extLst>
              <a:ext uri="{FF2B5EF4-FFF2-40B4-BE49-F238E27FC236}">
                <a16:creationId xmlns:a16="http://schemas.microsoft.com/office/drawing/2014/main" id="{7AF84C47-6C6B-4AFF-9161-7D4252B99AA6}"/>
              </a:ext>
            </a:extLst>
          </p:cNvPr>
          <p:cNvPicPr>
            <a:picLocks noChangeAspect="1"/>
          </p:cNvPicPr>
          <p:nvPr/>
        </p:nvPicPr>
        <p:blipFill>
          <a:blip r:embed="rId3"/>
          <a:stretch>
            <a:fillRect/>
          </a:stretch>
        </p:blipFill>
        <p:spPr>
          <a:xfrm>
            <a:off x="2481943" y="2865823"/>
            <a:ext cx="6768191" cy="3446076"/>
          </a:xfrm>
          <a:prstGeom prst="rect">
            <a:avLst/>
          </a:prstGeom>
        </p:spPr>
      </p:pic>
      <p:cxnSp>
        <p:nvCxnSpPr>
          <p:cNvPr id="8" name="直線コネクタ 7">
            <a:extLst>
              <a:ext uri="{FF2B5EF4-FFF2-40B4-BE49-F238E27FC236}">
                <a16:creationId xmlns:a16="http://schemas.microsoft.com/office/drawing/2014/main" id="{F26FE513-6F14-421D-9E09-E6D59521609F}"/>
              </a:ext>
            </a:extLst>
          </p:cNvPr>
          <p:cNvCxnSpPr>
            <a:cxnSpLocks/>
          </p:cNvCxnSpPr>
          <p:nvPr/>
        </p:nvCxnSpPr>
        <p:spPr>
          <a:xfrm>
            <a:off x="6202137" y="6087162"/>
            <a:ext cx="17172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CAB0AA3-CB2C-48C3-9BBF-8BB8CB92FEBA}"/>
              </a:ext>
            </a:extLst>
          </p:cNvPr>
          <p:cNvCxnSpPr>
            <a:cxnSpLocks/>
          </p:cNvCxnSpPr>
          <p:nvPr/>
        </p:nvCxnSpPr>
        <p:spPr>
          <a:xfrm>
            <a:off x="3891644" y="6308504"/>
            <a:ext cx="696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21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885E9-217D-4350-8BA2-C1714AFCBE7E}"/>
              </a:ext>
            </a:extLst>
          </p:cNvPr>
          <p:cNvSpPr>
            <a:spLocks noGrp="1"/>
          </p:cNvSpPr>
          <p:nvPr>
            <p:ph type="title"/>
          </p:nvPr>
        </p:nvSpPr>
        <p:spPr/>
        <p:txBody>
          <a:bodyPr>
            <a:normAutofit fontScale="90000"/>
          </a:bodyPr>
          <a:lstStyle/>
          <a:p>
            <a:r>
              <a:rPr lang="en-US" altLang="ja-JP"/>
              <a:t>Step6 </a:t>
            </a:r>
            <a:r>
              <a:rPr lang="ja-JP" altLang="en-US"/>
              <a:t>外部</a:t>
            </a:r>
            <a:r>
              <a:rPr lang="en-US" altLang="ja-JP"/>
              <a:t>I/F</a:t>
            </a:r>
            <a:r>
              <a:rPr lang="ja-JP" altLang="en-US"/>
              <a:t>の変更</a:t>
            </a:r>
            <a:r>
              <a:rPr lang="en-US" altLang="ja-JP"/>
              <a:t>(</a:t>
            </a:r>
            <a:r>
              <a:rPr lang="ja-JP" altLang="en-US"/>
              <a:t>データキュー</a:t>
            </a:r>
            <a:r>
              <a:rPr lang="en-US" altLang="ja-JP"/>
              <a:t>+</a:t>
            </a:r>
            <a:r>
              <a:rPr lang="ja-JP" altLang="en-US"/>
              <a:t>メモリプール</a:t>
            </a:r>
            <a:r>
              <a:rPr lang="en-US" altLang="ja-JP"/>
              <a:t>)</a:t>
            </a:r>
            <a:endParaRPr kumimoji="1" lang="ja-JP" altLang="en-US"/>
          </a:p>
        </p:txBody>
      </p:sp>
      <p:sp>
        <p:nvSpPr>
          <p:cNvPr id="3" name="コンテンツ プレースホルダー 2">
            <a:extLst>
              <a:ext uri="{FF2B5EF4-FFF2-40B4-BE49-F238E27FC236}">
                <a16:creationId xmlns:a16="http://schemas.microsoft.com/office/drawing/2014/main" id="{D50697C3-C400-4716-9C27-CF41AA9FD420}"/>
              </a:ext>
            </a:extLst>
          </p:cNvPr>
          <p:cNvSpPr>
            <a:spLocks noGrp="1"/>
          </p:cNvSpPr>
          <p:nvPr>
            <p:ph idx="1"/>
          </p:nvPr>
        </p:nvSpPr>
        <p:spPr/>
        <p:txBody>
          <a:bodyPr/>
          <a:lstStyle/>
          <a:p>
            <a:r>
              <a:rPr lang="en-US" altLang="ja-JP"/>
              <a:t>Step2</a:t>
            </a:r>
            <a:r>
              <a:rPr lang="ja-JP" altLang="en-US"/>
              <a:t>にて、「ハンドラ</a:t>
            </a:r>
            <a:r>
              <a:rPr lang="en-US" altLang="ja-JP"/>
              <a:t>-&gt;</a:t>
            </a:r>
            <a:r>
              <a:rPr lang="ja-JP" altLang="en-US"/>
              <a:t>タスク間通信」、及び「タスク</a:t>
            </a:r>
            <a:r>
              <a:rPr lang="en-US" altLang="ja-JP"/>
              <a:t>-&gt;</a:t>
            </a:r>
            <a:r>
              <a:rPr lang="ja-JP" altLang="en-US"/>
              <a:t>タスク間通信」を、データキューに変更しました。</a:t>
            </a:r>
            <a:endParaRPr lang="en-US" altLang="ja-JP"/>
          </a:p>
          <a:p>
            <a:r>
              <a:rPr lang="ja-JP" altLang="en-US"/>
              <a:t>データキューで送受する情報はイベント番号 </a:t>
            </a:r>
            <a:r>
              <a:rPr lang="en-US" altLang="ja-JP"/>
              <a:t>(</a:t>
            </a:r>
            <a:r>
              <a:rPr lang="ja-JP" altLang="en-US"/>
              <a:t>整数値</a:t>
            </a:r>
            <a:r>
              <a:rPr lang="en-US" altLang="ja-JP"/>
              <a:t>)</a:t>
            </a:r>
            <a:r>
              <a:rPr lang="ja-JP" altLang="en-US"/>
              <a:t>でしたが、</a:t>
            </a:r>
            <a:r>
              <a:rPr lang="en-US" altLang="ja-JP"/>
              <a:t>Step6</a:t>
            </a:r>
            <a:r>
              <a:rPr lang="ja-JP" altLang="en-US"/>
              <a:t>ではメモリプール機能で獲得したメモリブロックへのポインタを送受するように変更します。</a:t>
            </a:r>
            <a:endParaRPr kumimoji="1" lang="ja-JP" altLang="en-US"/>
          </a:p>
        </p:txBody>
      </p:sp>
    </p:spTree>
    <p:extLst>
      <p:ext uri="{BB962C8B-B14F-4D97-AF65-F5344CB8AC3E}">
        <p14:creationId xmlns:p14="http://schemas.microsoft.com/office/powerpoint/2010/main" val="334471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5B4CB-1C92-448D-A7DB-A70DC3F121F4}"/>
              </a:ext>
            </a:extLst>
          </p:cNvPr>
          <p:cNvSpPr>
            <a:spLocks noGrp="1"/>
          </p:cNvSpPr>
          <p:nvPr>
            <p:ph type="title"/>
          </p:nvPr>
        </p:nvSpPr>
        <p:spPr/>
        <p:txBody>
          <a:bodyPr/>
          <a:lstStyle/>
          <a:p>
            <a:r>
              <a:rPr lang="ja-JP" altLang="en-US"/>
              <a:t>メモリプールとは</a:t>
            </a:r>
            <a:endParaRPr kumimoji="1" lang="ja-JP" altLang="en-US"/>
          </a:p>
        </p:txBody>
      </p:sp>
      <p:sp>
        <p:nvSpPr>
          <p:cNvPr id="3" name="コンテンツ プレースホルダー 2">
            <a:extLst>
              <a:ext uri="{FF2B5EF4-FFF2-40B4-BE49-F238E27FC236}">
                <a16:creationId xmlns:a16="http://schemas.microsoft.com/office/drawing/2014/main" id="{E7C62FFF-2664-472C-87EA-7CDBE6BAC1B1}"/>
              </a:ext>
            </a:extLst>
          </p:cNvPr>
          <p:cNvSpPr>
            <a:spLocks noGrp="1"/>
          </p:cNvSpPr>
          <p:nvPr>
            <p:ph idx="1"/>
          </p:nvPr>
        </p:nvSpPr>
        <p:spPr/>
        <p:txBody>
          <a:bodyPr>
            <a:normAutofit fontScale="85000" lnSpcReduction="10000"/>
          </a:bodyPr>
          <a:lstStyle/>
          <a:p>
            <a:pPr>
              <a:lnSpc>
                <a:spcPct val="110000"/>
              </a:lnSpc>
            </a:pPr>
            <a:r>
              <a:rPr kumimoji="1" lang="ja-JP" altLang="en-US"/>
              <a:t>タスク</a:t>
            </a:r>
            <a:r>
              <a:rPr kumimoji="1" lang="en-US" altLang="ja-JP"/>
              <a:t>※</a:t>
            </a:r>
            <a:r>
              <a:rPr kumimoji="1" lang="ja-JP" altLang="en-US"/>
              <a:t>が動的に獲得、解放できるメモリ領域。</a:t>
            </a:r>
            <a:endParaRPr kumimoji="1" lang="en-US" altLang="ja-JP"/>
          </a:p>
          <a:p>
            <a:pPr lvl="1">
              <a:lnSpc>
                <a:spcPct val="110000"/>
              </a:lnSpc>
            </a:pPr>
            <a:r>
              <a:rPr lang="ja-JP" altLang="en-US"/>
              <a:t>獲得は</a:t>
            </a:r>
            <a:r>
              <a:rPr lang="en-US" altLang="ja-JP"/>
              <a:t>malloc</a:t>
            </a:r>
            <a:r>
              <a:rPr lang="ja-JP" altLang="en-US"/>
              <a:t>、解放は</a:t>
            </a:r>
            <a:r>
              <a:rPr lang="en-US" altLang="ja-JP"/>
              <a:t>free</a:t>
            </a:r>
            <a:r>
              <a:rPr lang="ja-JP" altLang="en-US"/>
              <a:t>のようなもの。</a:t>
            </a:r>
            <a:endParaRPr kumimoji="1" lang="en-US" altLang="ja-JP"/>
          </a:p>
          <a:p>
            <a:pPr lvl="1">
              <a:lnSpc>
                <a:spcPct val="110000"/>
              </a:lnSpc>
            </a:pPr>
            <a:r>
              <a:rPr lang="ja-JP" altLang="en-US" u="sng">
                <a:solidFill>
                  <a:srgbClr val="FF0000"/>
                </a:solidFill>
              </a:rPr>
              <a:t>割込みハンドラ</a:t>
            </a:r>
            <a:r>
              <a:rPr lang="en-US" altLang="ja-JP" u="sng">
                <a:solidFill>
                  <a:srgbClr val="FF0000"/>
                </a:solidFill>
              </a:rPr>
              <a:t>(</a:t>
            </a:r>
            <a:r>
              <a:rPr lang="ja-JP" altLang="en-US" u="sng">
                <a:solidFill>
                  <a:srgbClr val="FF0000"/>
                </a:solidFill>
              </a:rPr>
              <a:t>非タスクコンテキスト</a:t>
            </a:r>
            <a:r>
              <a:rPr lang="en-US" altLang="ja-JP" u="sng">
                <a:solidFill>
                  <a:srgbClr val="FF0000"/>
                </a:solidFill>
              </a:rPr>
              <a:t>)</a:t>
            </a:r>
            <a:r>
              <a:rPr lang="ja-JP" altLang="en-US" u="sng">
                <a:solidFill>
                  <a:srgbClr val="FF0000"/>
                </a:solidFill>
              </a:rPr>
              <a:t>では、獲得も解放も出来ない</a:t>
            </a:r>
            <a:r>
              <a:rPr lang="ja-JP" altLang="en-US"/>
              <a:t>ことに注意。</a:t>
            </a:r>
            <a:endParaRPr kumimoji="1" lang="en-US" altLang="ja-JP"/>
          </a:p>
          <a:p>
            <a:pPr>
              <a:lnSpc>
                <a:spcPct val="110000"/>
              </a:lnSpc>
            </a:pPr>
            <a:r>
              <a:rPr lang="en-US" altLang="ja-JP"/>
              <a:t>TOPPERS</a:t>
            </a:r>
            <a:r>
              <a:rPr lang="ja-JP" altLang="en-US"/>
              <a:t>では可変長のメモリプール管理機能は未サポートです。固定長メモリプール管理機能が提供されます。コンフィギュレーションファイルで、「獲得できる固定長メモリブロックの数」と「固定長メモリブロックのサイズ（バイト数）」を指定します。</a:t>
            </a:r>
            <a:endParaRPr lang="en-US" altLang="ja-JP"/>
          </a:p>
          <a:p>
            <a:pPr>
              <a:lnSpc>
                <a:spcPct val="110000"/>
              </a:lnSpc>
            </a:pPr>
            <a:r>
              <a:rPr kumimoji="1" lang="ja-JP" altLang="en-US"/>
              <a:t>メモリブロックは有限です。獲得したメモリブロックを開放しない場合、メモリリークとなりますので、必ず解放しなければなりません。</a:t>
            </a:r>
            <a:endParaRPr kumimoji="1" lang="en-US" altLang="ja-JP"/>
          </a:p>
          <a:p>
            <a:pPr lvl="2">
              <a:lnSpc>
                <a:spcPct val="110000"/>
              </a:lnSpc>
            </a:pPr>
            <a:r>
              <a:rPr kumimoji="1" lang="ja-JP" altLang="en-US"/>
              <a:t>タスク間通信でメモリブロックを用いる場合、</a:t>
            </a:r>
            <a:r>
              <a:rPr kumimoji="1" lang="ja-JP" altLang="en-US">
                <a:solidFill>
                  <a:srgbClr val="FF0000"/>
                </a:solidFill>
              </a:rPr>
              <a:t>一般的に送信するタスクがメモリブロックを獲得し、受信したタスクがメモリブロックを解放します</a:t>
            </a:r>
            <a:r>
              <a:rPr kumimoji="1" lang="en-US" altLang="ja-JP">
                <a:solidFill>
                  <a:srgbClr val="FF0000"/>
                </a:solidFill>
              </a:rPr>
              <a:t>※</a:t>
            </a:r>
          </a:p>
          <a:p>
            <a:pPr marL="914400" lvl="2" indent="0">
              <a:lnSpc>
                <a:spcPct val="110000"/>
              </a:lnSpc>
              <a:buNone/>
            </a:pPr>
            <a:r>
              <a:rPr lang="en-US" altLang="ja-JP">
                <a:solidFill>
                  <a:srgbClr val="FF0000"/>
                </a:solidFill>
              </a:rPr>
              <a:t>※μITRON</a:t>
            </a:r>
            <a:r>
              <a:rPr lang="ja-JP" altLang="en-US">
                <a:solidFill>
                  <a:srgbClr val="FF0000"/>
                </a:solidFill>
              </a:rPr>
              <a:t>仕様書</a:t>
            </a:r>
            <a:r>
              <a:rPr lang="en-US" altLang="ja-JP">
                <a:solidFill>
                  <a:srgbClr val="FF0000"/>
                </a:solidFill>
              </a:rPr>
              <a:t>Ver4.02.00</a:t>
            </a:r>
            <a:r>
              <a:rPr lang="ja-JP" altLang="en-US">
                <a:solidFill>
                  <a:srgbClr val="FF0000"/>
                </a:solidFill>
              </a:rPr>
              <a:t>の</a:t>
            </a:r>
            <a:r>
              <a:rPr lang="en-US" altLang="ja-JP">
                <a:solidFill>
                  <a:srgbClr val="FF0000"/>
                </a:solidFill>
              </a:rPr>
              <a:t>P165</a:t>
            </a:r>
            <a:r>
              <a:rPr lang="ja-JP" altLang="en-US">
                <a:solidFill>
                  <a:srgbClr val="FF0000"/>
                </a:solidFill>
              </a:rPr>
              <a:t>に記載</a:t>
            </a:r>
            <a:endParaRPr kumimoji="1" lang="ja-JP" altLang="en-US"/>
          </a:p>
        </p:txBody>
      </p:sp>
    </p:spTree>
    <p:extLst>
      <p:ext uri="{BB962C8B-B14F-4D97-AF65-F5344CB8AC3E}">
        <p14:creationId xmlns:p14="http://schemas.microsoft.com/office/powerpoint/2010/main" val="280532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88B16-1DE6-4869-8508-74DD2B066668}"/>
              </a:ext>
            </a:extLst>
          </p:cNvPr>
          <p:cNvSpPr>
            <a:spLocks noGrp="1"/>
          </p:cNvSpPr>
          <p:nvPr>
            <p:ph type="title"/>
          </p:nvPr>
        </p:nvSpPr>
        <p:spPr/>
        <p:txBody>
          <a:bodyPr/>
          <a:lstStyle/>
          <a:p>
            <a:r>
              <a:rPr kumimoji="1" lang="ja-JP" altLang="en-US"/>
              <a:t>メモリプールの制約と解決策</a:t>
            </a:r>
          </a:p>
        </p:txBody>
      </p:sp>
      <p:sp>
        <p:nvSpPr>
          <p:cNvPr id="3" name="コンテンツ プレースホルダー 2">
            <a:extLst>
              <a:ext uri="{FF2B5EF4-FFF2-40B4-BE49-F238E27FC236}">
                <a16:creationId xmlns:a16="http://schemas.microsoft.com/office/drawing/2014/main" id="{47407953-E435-4667-AA17-AAE8A302A52D}"/>
              </a:ext>
            </a:extLst>
          </p:cNvPr>
          <p:cNvSpPr>
            <a:spLocks noGrp="1"/>
          </p:cNvSpPr>
          <p:nvPr>
            <p:ph idx="1"/>
          </p:nvPr>
        </p:nvSpPr>
        <p:spPr/>
        <p:txBody>
          <a:bodyPr>
            <a:normAutofit/>
          </a:bodyPr>
          <a:lstStyle/>
          <a:p>
            <a:pPr>
              <a:lnSpc>
                <a:spcPct val="110000"/>
              </a:lnSpc>
            </a:pPr>
            <a:r>
              <a:rPr lang="ja-JP" altLang="en-US"/>
              <a:t>非タスクコンテキストではメモリブロックの獲得が出来ない</a:t>
            </a:r>
            <a:endParaRPr lang="en-US" altLang="ja-JP"/>
          </a:p>
          <a:p>
            <a:pPr lvl="1">
              <a:lnSpc>
                <a:spcPct val="110000"/>
              </a:lnSpc>
            </a:pPr>
            <a:r>
              <a:rPr lang="ja-JP" altLang="en-US"/>
              <a:t>ハンドラとタスクの役割分担を考える</a:t>
            </a:r>
            <a:endParaRPr lang="en-US" altLang="ja-JP"/>
          </a:p>
          <a:p>
            <a:pPr lvl="2">
              <a:lnSpc>
                <a:spcPct val="110000"/>
              </a:lnSpc>
            </a:pPr>
            <a:r>
              <a:rPr lang="ja-JP" altLang="en-US"/>
              <a:t>ハンドラ</a:t>
            </a:r>
            <a:r>
              <a:rPr lang="en-US" altLang="ja-JP"/>
              <a:t>:</a:t>
            </a:r>
            <a:r>
              <a:rPr lang="ja-JP" altLang="en-US"/>
              <a:t>全てのタスクより優先して動作する。ハンドラでの処理が長すぎると、全てのタスクが動けなくなる。よって、ハンドラでは最低限やらなければいけない急ぎの処理を実行し、</a:t>
            </a:r>
            <a:r>
              <a:rPr lang="ja-JP" altLang="en-US" u="sng"/>
              <a:t>残りの処理</a:t>
            </a:r>
            <a:r>
              <a:rPr lang="ja-JP" altLang="en-US"/>
              <a:t>はタスクに任せる。</a:t>
            </a:r>
            <a:endParaRPr lang="en-US" altLang="ja-JP"/>
          </a:p>
          <a:p>
            <a:pPr lvl="2">
              <a:lnSpc>
                <a:spcPct val="110000"/>
              </a:lnSpc>
            </a:pPr>
            <a:r>
              <a:rPr lang="ja-JP" altLang="en-US"/>
              <a:t>タスク</a:t>
            </a:r>
            <a:r>
              <a:rPr lang="en-US" altLang="ja-JP"/>
              <a:t>:</a:t>
            </a:r>
            <a:r>
              <a:rPr lang="ja-JP" altLang="en-US" u="sng"/>
              <a:t>残りの処理</a:t>
            </a:r>
            <a:r>
              <a:rPr lang="ja-JP" altLang="en-US"/>
              <a:t> → </a:t>
            </a:r>
            <a:r>
              <a:rPr lang="ja-JP" altLang="en-US">
                <a:solidFill>
                  <a:srgbClr val="FF0000"/>
                </a:solidFill>
              </a:rPr>
              <a:t>タスクならメモリブロックを獲得できる</a:t>
            </a:r>
            <a:endParaRPr lang="en-US" altLang="ja-JP">
              <a:solidFill>
                <a:srgbClr val="FF0000"/>
              </a:solidFill>
            </a:endParaRPr>
          </a:p>
        </p:txBody>
      </p:sp>
    </p:spTree>
    <p:extLst>
      <p:ext uri="{BB962C8B-B14F-4D97-AF65-F5344CB8AC3E}">
        <p14:creationId xmlns:p14="http://schemas.microsoft.com/office/powerpoint/2010/main" val="287337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3E2EAF-9FCC-4FD4-AEAB-F4E9711A9588}"/>
              </a:ext>
            </a:extLst>
          </p:cNvPr>
          <p:cNvSpPr>
            <a:spLocks noGrp="1"/>
          </p:cNvSpPr>
          <p:nvPr>
            <p:ph type="title"/>
          </p:nvPr>
        </p:nvSpPr>
        <p:spPr/>
        <p:txBody>
          <a:bodyPr>
            <a:normAutofit fontScale="90000"/>
          </a:bodyPr>
          <a:lstStyle/>
          <a:p>
            <a:r>
              <a:rPr lang="ja-JP" altLang="en-US"/>
              <a:t>演習</a:t>
            </a:r>
            <a:r>
              <a:rPr lang="en-US" altLang="ja-JP"/>
              <a:t>:</a:t>
            </a:r>
            <a:r>
              <a:rPr lang="ja-JP" altLang="en-US"/>
              <a:t>メモリプールの制約と解決策</a:t>
            </a:r>
            <a:r>
              <a:rPr lang="en-US" altLang="ja-JP"/>
              <a:t>(cup_timer4)</a:t>
            </a:r>
            <a:endParaRPr kumimoji="1" lang="ja-JP" altLang="en-US"/>
          </a:p>
        </p:txBody>
      </p:sp>
      <p:sp>
        <p:nvSpPr>
          <p:cNvPr id="3" name="コンテンツ プレースホルダー 2">
            <a:extLst>
              <a:ext uri="{FF2B5EF4-FFF2-40B4-BE49-F238E27FC236}">
                <a16:creationId xmlns:a16="http://schemas.microsoft.com/office/drawing/2014/main" id="{D32C3A26-BBBA-4411-A660-7EC7F4710E64}"/>
              </a:ext>
            </a:extLst>
          </p:cNvPr>
          <p:cNvSpPr>
            <a:spLocks noGrp="1"/>
          </p:cNvSpPr>
          <p:nvPr>
            <p:ph idx="1"/>
          </p:nvPr>
        </p:nvSpPr>
        <p:spPr/>
        <p:txBody>
          <a:bodyPr/>
          <a:lstStyle/>
          <a:p>
            <a:r>
              <a:rPr lang="ja-JP" altLang="en-US"/>
              <a:t>ハンドラで行っている処理のうち、急ぎではない処理をタスクが実行するように改造します。</a:t>
            </a:r>
            <a:endParaRPr lang="en-US" altLang="ja-JP"/>
          </a:p>
          <a:p>
            <a:r>
              <a:rPr lang="ja-JP" altLang="en-US"/>
              <a:t>ハンドラはタスクを起床し、タスクに処理を任せます。</a:t>
            </a:r>
            <a:endParaRPr lang="en-US" altLang="ja-JP"/>
          </a:p>
          <a:p>
            <a:r>
              <a:rPr lang="ja-JP" altLang="en-US"/>
              <a:t>タスクはハンドラから起床されたら処理を実行し、再びスリープします。</a:t>
            </a:r>
            <a:endParaRPr lang="en-US" altLang="ja-JP"/>
          </a:p>
          <a:p>
            <a:pPr lvl="1"/>
            <a:endParaRPr lang="en-US" altLang="ja-JP"/>
          </a:p>
          <a:p>
            <a:pPr lvl="1"/>
            <a:endParaRPr lang="en-US" altLang="ja-JP"/>
          </a:p>
          <a:p>
            <a:pPr lvl="1"/>
            <a:endParaRPr lang="en-US" altLang="ja-JP"/>
          </a:p>
          <a:p>
            <a:pPr lvl="1"/>
            <a:endParaRPr lang="en-US" altLang="ja-JP"/>
          </a:p>
        </p:txBody>
      </p:sp>
      <p:sp>
        <p:nvSpPr>
          <p:cNvPr id="4" name="Rectangle 4">
            <a:extLst>
              <a:ext uri="{FF2B5EF4-FFF2-40B4-BE49-F238E27FC236}">
                <a16:creationId xmlns:a16="http://schemas.microsoft.com/office/drawing/2014/main" id="{04214E04-3612-4E7E-B54C-6E35BCA653B0}"/>
              </a:ext>
            </a:extLst>
          </p:cNvPr>
          <p:cNvSpPr>
            <a:spLocks noChangeArrowheads="1"/>
          </p:cNvSpPr>
          <p:nvPr/>
        </p:nvSpPr>
        <p:spPr bwMode="auto">
          <a:xfrm>
            <a:off x="895349" y="4331644"/>
            <a:ext cx="10679029" cy="994118"/>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sz="1600">
                <a:ea typeface="ＭＳ Ｐゴシック" charset="-128"/>
              </a:rPr>
              <a:t>CRE_TSK(LED4_BLINK_TIME_TASK, { TA_ACT, 0, led4_blink_time_task, BLINK_PRIORITY, </a:t>
            </a:r>
          </a:p>
          <a:p>
            <a:pPr defTabSz="363538">
              <a:lnSpc>
                <a:spcPct val="90000"/>
              </a:lnSpc>
              <a:defRPr/>
            </a:pPr>
            <a:r>
              <a:rPr lang="en-US" altLang="ja-JP" sz="1600">
                <a:ea typeface="ＭＳ Ｐゴシック" charset="-128"/>
              </a:rPr>
              <a:t>        STACK_SIZE, NULL });</a:t>
            </a:r>
          </a:p>
          <a:p>
            <a:pPr defTabSz="363538">
              <a:lnSpc>
                <a:spcPct val="90000"/>
              </a:lnSpc>
              <a:defRPr/>
            </a:pPr>
            <a:r>
              <a:rPr lang="en-US" altLang="ja-JP" sz="1600">
                <a:ea typeface="ＭＳ Ｐゴシック" charset="-128"/>
              </a:rPr>
              <a:t>CRE_TSK(SW_SCAN_TASK, { TA_ACT, 0, sw_scan_task, SWITCH_PRIORITY, STACK_SIZE, NULL });</a:t>
            </a:r>
          </a:p>
          <a:p>
            <a:pPr defTabSz="363538">
              <a:lnSpc>
                <a:spcPct val="90000"/>
              </a:lnSpc>
              <a:defRPr/>
            </a:pPr>
            <a:r>
              <a:rPr lang="en-US" altLang="ja-JP" sz="1600">
                <a:ea typeface="ＭＳ Ｐゴシック" charset="-128"/>
              </a:rPr>
              <a:t>CRE_TSK(BASE_TIME_TASK, { TA_ACT, 0, base_time_task, TIMER_PRIORITY, STACK_SIZE, NULL });</a:t>
            </a:r>
          </a:p>
        </p:txBody>
      </p:sp>
    </p:spTree>
    <p:extLst>
      <p:ext uri="{BB962C8B-B14F-4D97-AF65-F5344CB8AC3E}">
        <p14:creationId xmlns:p14="http://schemas.microsoft.com/office/powerpoint/2010/main" val="1980770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a:bodyPr>
          <a:lstStyle/>
          <a:p>
            <a:r>
              <a:rPr lang="en-US" altLang="ja-JP"/>
              <a:t>cup_timer4:LED4</a:t>
            </a:r>
            <a:r>
              <a:rPr lang="ja-JP" altLang="en-US"/>
              <a:t>点滅周期タスクの追加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2329841"/>
            <a:ext cx="10679029" cy="3908120"/>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led4_blink_time_handler(intptr_t exinf){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SVC_PERROR(iwup_tsk(LED4_BLINK_TIME_TASK));</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led4_blink_time_task(intptr_t exinf){</a:t>
            </a:r>
          </a:p>
          <a:p>
            <a:pPr defTabSz="363538">
              <a:lnSpc>
                <a:spcPct val="90000"/>
              </a:lnSpc>
              <a:defRPr/>
            </a:pPr>
            <a:r>
              <a:rPr lang="en-US" altLang="ja-JP">
                <a:ea typeface="ＭＳ Ｐゴシック" charset="-128"/>
              </a:rPr>
              <a:t>	for(;;){</a:t>
            </a:r>
          </a:p>
          <a:p>
            <a:pPr defTabSz="363538">
              <a:lnSpc>
                <a:spcPct val="90000"/>
              </a:lnSpc>
              <a:defRPr/>
            </a:pPr>
            <a:r>
              <a:rPr lang="en-US" altLang="ja-JP">
                <a:ea typeface="ＭＳ Ｐゴシック" charset="-128"/>
              </a:rPr>
              <a:t> 		syslog(LOG_NOTICE, "led4_blink_time_task sleep");</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SVC_PERROR(slp_tsk());          /* </a:t>
            </a:r>
            <a:r>
              <a:rPr lang="ja-JP" altLang="en-US">
                <a:solidFill>
                  <a:srgbClr val="FF0000"/>
                </a:solidFill>
                <a:ea typeface="ＭＳ Ｐゴシック" charset="-128"/>
              </a:rPr>
              <a:t>ハンドラから起床されるまでスリープ *</a:t>
            </a:r>
            <a:r>
              <a:rPr lang="en-US" altLang="ja-JP">
                <a:solidFill>
                  <a:srgbClr val="FF0000"/>
                </a:solidFill>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syslog(LOG_NOTICE, "led4_blink_time_task wake up");</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SVC_PERROR(psnd_dtq(BLINK_DTQ, EV_BLINK_BLINK));</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
        <p:nvSpPr>
          <p:cNvPr id="7" name="吹き出し: 四角形 6">
            <a:extLst>
              <a:ext uri="{FF2B5EF4-FFF2-40B4-BE49-F238E27FC236}">
                <a16:creationId xmlns:a16="http://schemas.microsoft.com/office/drawing/2014/main" id="{74F67502-4328-4513-A3B3-4D3D6C62F6EB}"/>
              </a:ext>
            </a:extLst>
          </p:cNvPr>
          <p:cNvSpPr/>
          <p:nvPr/>
        </p:nvSpPr>
        <p:spPr>
          <a:xfrm>
            <a:off x="6617266" y="1359244"/>
            <a:ext cx="3726905" cy="822116"/>
          </a:xfrm>
          <a:prstGeom prst="wedgeRectCallout">
            <a:avLst>
              <a:gd name="adj1" fmla="val -44200"/>
              <a:gd name="adj2" fmla="val 153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rgbClr val="FF0000"/>
                </a:solidFill>
              </a:rPr>
              <a:t>ハンドラはタスクを起床させ、タスクで処理を行う。</a:t>
            </a:r>
            <a:endParaRPr lang="en-US" altLang="ja-JP">
              <a:solidFill>
                <a:srgbClr val="FF0000"/>
              </a:solidFill>
            </a:endParaRPr>
          </a:p>
        </p:txBody>
      </p:sp>
      <p:sp>
        <p:nvSpPr>
          <p:cNvPr id="8" name="吹き出し: 四角形 7">
            <a:extLst>
              <a:ext uri="{FF2B5EF4-FFF2-40B4-BE49-F238E27FC236}">
                <a16:creationId xmlns:a16="http://schemas.microsoft.com/office/drawing/2014/main" id="{CF63A0C8-F254-4175-AFCA-100762DBE180}"/>
              </a:ext>
            </a:extLst>
          </p:cNvPr>
          <p:cNvSpPr/>
          <p:nvPr/>
        </p:nvSpPr>
        <p:spPr>
          <a:xfrm>
            <a:off x="4515549" y="5691208"/>
            <a:ext cx="3726905" cy="822116"/>
          </a:xfrm>
          <a:prstGeom prst="wedgeRectCallout">
            <a:avLst>
              <a:gd name="adj1" fmla="val -69743"/>
              <a:gd name="adj2" fmla="val -595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rgbClr val="FF0000"/>
                </a:solidFill>
              </a:rPr>
              <a:t>タスクの為、</a:t>
            </a:r>
            <a:r>
              <a:rPr lang="en-US" altLang="ja-JP">
                <a:solidFill>
                  <a:srgbClr val="FF0000"/>
                </a:solidFill>
              </a:rPr>
              <a:t>i</a:t>
            </a:r>
            <a:r>
              <a:rPr lang="ja-JP" altLang="en-US">
                <a:solidFill>
                  <a:srgbClr val="FF0000"/>
                </a:solidFill>
              </a:rPr>
              <a:t>無しのシステムコールに変更</a:t>
            </a:r>
            <a:endParaRPr lang="en-US" altLang="ja-JP">
              <a:solidFill>
                <a:srgbClr val="FF0000"/>
              </a:solidFill>
            </a:endParaRPr>
          </a:p>
        </p:txBody>
      </p:sp>
    </p:spTree>
    <p:extLst>
      <p:ext uri="{BB962C8B-B14F-4D97-AF65-F5344CB8AC3E}">
        <p14:creationId xmlns:p14="http://schemas.microsoft.com/office/powerpoint/2010/main" val="1086093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cup_timer4:</a:t>
            </a:r>
            <a:r>
              <a:rPr lang="ja-JP" altLang="en-US"/>
              <a:t>スイッチスキャンタスクの追加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4978926"/>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sw_scan_handler(intptr_t exinf){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SVC_PERROR(iwup_tsk(SW_SCAN_TASK));</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sw_scan_task(intptr_t exinf){</a:t>
            </a:r>
          </a:p>
          <a:p>
            <a:pPr defTabSz="363538">
              <a:lnSpc>
                <a:spcPct val="90000"/>
              </a:lnSpc>
              <a:defRPr/>
            </a:pPr>
            <a:r>
              <a:rPr lang="en-US" altLang="ja-JP">
                <a:ea typeface="ＭＳ Ｐゴシック" charset="-128"/>
              </a:rPr>
              <a:t>	unsigned char sw;</a:t>
            </a:r>
          </a:p>
          <a:p>
            <a:pPr defTabSz="363538">
              <a:lnSpc>
                <a:spcPct val="90000"/>
              </a:lnSpc>
              <a:defRPr/>
            </a:pPr>
            <a:r>
              <a:rPr lang="en-US" altLang="ja-JP">
                <a:ea typeface="ＭＳ Ｐゴシック" charset="-128"/>
              </a:rPr>
              <a:t>	intptr_t snd_event;</a:t>
            </a:r>
          </a:p>
          <a:p>
            <a:pPr defTabSz="363538">
              <a:lnSpc>
                <a:spcPct val="90000"/>
              </a:lnSpc>
              <a:defRPr/>
            </a:pPr>
            <a:r>
              <a:rPr lang="en-US" altLang="ja-JP">
                <a:ea typeface="ＭＳ Ｐゴシック" charset="-128"/>
              </a:rPr>
              <a:t>	for(;;){</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SVC_PERROR(slp_tsk());          /* </a:t>
            </a:r>
            <a:r>
              <a:rPr lang="ja-JP" altLang="en-US">
                <a:solidFill>
                  <a:srgbClr val="FF0000"/>
                </a:solidFill>
                <a:ea typeface="ＭＳ Ｐゴシック" charset="-128"/>
              </a:rPr>
              <a:t>ハンドラから起床されるまでスリープ *</a:t>
            </a:r>
            <a:r>
              <a:rPr lang="en-US" altLang="ja-JP">
                <a:solidFill>
                  <a:srgbClr val="FF0000"/>
                </a:solidFill>
                <a:ea typeface="ＭＳ Ｐゴシック" charset="-128"/>
              </a:rPr>
              <a:t>/</a:t>
            </a:r>
          </a:p>
          <a:p>
            <a:pPr defTabSz="363538">
              <a:lnSpc>
                <a:spcPct val="90000"/>
              </a:lnSpc>
              <a:defRPr/>
            </a:pPr>
            <a:r>
              <a:rPr lang="en-US" altLang="ja-JP">
                <a:ea typeface="ＭＳ Ｐゴシック" charset="-128"/>
              </a:rPr>
              <a:t>		sw = get_sw1_state();</a:t>
            </a:r>
          </a:p>
          <a:p>
            <a:pPr defTabSz="363538">
              <a:lnSpc>
                <a:spcPct val="90000"/>
              </a:lnSpc>
              <a:defRPr/>
            </a:pPr>
            <a:r>
              <a:rPr lang="en-US" altLang="ja-JP">
                <a:ea typeface="ＭＳ Ｐゴシック" charset="-128"/>
              </a:rPr>
              <a:t>		if (sw1 != sw) {</a:t>
            </a:r>
          </a:p>
          <a:p>
            <a:pPr defTabSz="363538">
              <a:lnSpc>
                <a:spcPct val="90000"/>
              </a:lnSpc>
              <a:defRPr/>
            </a:pPr>
            <a:r>
              <a:rPr lang="en-US" altLang="ja-JP">
                <a:ea typeface="ＭＳ Ｐゴシック" charset="-128"/>
              </a:rPr>
              <a:t>			if (sw == ON) {</a:t>
            </a:r>
          </a:p>
          <a:p>
            <a:pPr defTabSz="363538">
              <a:lnSpc>
                <a:spcPct val="90000"/>
              </a:lnSpc>
              <a:defRPr/>
            </a:pPr>
            <a:r>
              <a:rPr lang="en-US" altLang="ja-JP">
                <a:ea typeface="ＭＳ Ｐゴシック" charset="-128"/>
              </a:rPr>
              <a:t>				snd_event = EV_TIMER_SW1_ON;</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snd_event = EV_TIMER_SW1_OFF;</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SVC_PERROR(psnd_dtq(TIMER_DTQ, snd_event));</a:t>
            </a:r>
          </a:p>
          <a:p>
            <a:pPr defTabSz="363538">
              <a:lnSpc>
                <a:spcPct val="90000"/>
              </a:lnSpc>
              <a:defRPr/>
            </a:pPr>
            <a:r>
              <a:rPr lang="en-US" altLang="ja-JP">
                <a:ea typeface="ＭＳ Ｐゴシック" charset="-128"/>
              </a:rPr>
              <a:t>			sw1 = sw;</a:t>
            </a:r>
          </a:p>
          <a:p>
            <a:pPr defTabSz="363538">
              <a:lnSpc>
                <a:spcPct val="90000"/>
              </a:lnSpc>
              <a:defRPr/>
            </a:pPr>
            <a:r>
              <a:rPr lang="en-US" altLang="ja-JP">
                <a:ea typeface="ＭＳ Ｐゴシック" charset="-128"/>
              </a:rPr>
              <a:t>//</a:t>
            </a:r>
            <a:r>
              <a:rPr lang="ja-JP" altLang="en-US">
                <a:ea typeface="ＭＳ Ｐゴシック" charset="-128"/>
              </a:rPr>
              <a:t>後略</a:t>
            </a:r>
            <a:endParaRPr lang="en-US" altLang="ja-JP">
              <a:ea typeface="ＭＳ Ｐゴシック" charset="-128"/>
            </a:endParaRP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1157039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cup_timer4:</a:t>
            </a:r>
            <a:r>
              <a:rPr lang="ja-JP" altLang="en-US"/>
              <a:t>ベースタイム生成タスクの追加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844543"/>
            <a:ext cx="10679029" cy="4393418"/>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base_time_handler(intptr_t exinf){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SVC_PERROR(iwup_tsk(BASE_TIME_TASK));</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base_time_task(intptr_t exinf){</a:t>
            </a:r>
          </a:p>
          <a:p>
            <a:pPr defTabSz="363538">
              <a:lnSpc>
                <a:spcPct val="90000"/>
              </a:lnSpc>
              <a:defRPr/>
            </a:pPr>
            <a:r>
              <a:rPr lang="en-US" altLang="ja-JP">
                <a:ea typeface="ＭＳ Ｐゴシック" charset="-128"/>
              </a:rPr>
              <a:t>	for(;;){</a:t>
            </a:r>
          </a:p>
          <a:p>
            <a:pPr defTabSz="363538">
              <a:lnSpc>
                <a:spcPct val="90000"/>
              </a:lnSpc>
              <a:defRPr/>
            </a:pPr>
            <a:r>
              <a:rPr lang="en-US" altLang="ja-JP">
                <a:ea typeface="ＭＳ Ｐゴシック" charset="-128"/>
              </a:rPr>
              <a:t>		syslog(LOG_NOTICE, "base_time_task sleep");</a:t>
            </a:r>
          </a:p>
          <a:p>
            <a:pPr defTabSz="363538">
              <a:lnSpc>
                <a:spcPct val="90000"/>
              </a:lnSpc>
              <a:defRPr/>
            </a:pPr>
            <a:r>
              <a:rPr lang="en-US" altLang="ja-JP">
                <a:solidFill>
                  <a:srgbClr val="FF0000"/>
                </a:solidFill>
                <a:ea typeface="ＭＳ Ｐゴシック" charset="-128"/>
              </a:rPr>
              <a:t>		SVC_PERROR(slp_tsk());          /* </a:t>
            </a:r>
            <a:r>
              <a:rPr lang="ja-JP" altLang="en-US">
                <a:solidFill>
                  <a:srgbClr val="FF0000"/>
                </a:solidFill>
                <a:ea typeface="ＭＳ Ｐゴシック" charset="-128"/>
              </a:rPr>
              <a:t>ハンドラから起床されるまでスリープ *</a:t>
            </a:r>
            <a:r>
              <a:rPr lang="en-US" altLang="ja-JP">
                <a:solidFill>
                  <a:srgbClr val="FF0000"/>
                </a:solidFill>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syslog(LOG_NOTICE, "base_time_task wake up");</a:t>
            </a:r>
          </a:p>
          <a:p>
            <a:pPr defTabSz="363538">
              <a:lnSpc>
                <a:spcPct val="90000"/>
              </a:lnSpc>
              <a:defRPr/>
            </a:pPr>
            <a:r>
              <a:rPr lang="en-US" altLang="ja-JP">
                <a:solidFill>
                  <a:srgbClr val="FF0000"/>
                </a:solidFill>
                <a:ea typeface="ＭＳ Ｐゴシック" charset="-128"/>
              </a:rPr>
              <a:t>	   SVC_PERROR(psnd_dtq(TIMER_DTQ, EV_TIMER_BASE_TIME));</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
        <p:nvSpPr>
          <p:cNvPr id="5" name="コンテンツ プレースホルダー 2">
            <a:extLst>
              <a:ext uri="{FF2B5EF4-FFF2-40B4-BE49-F238E27FC236}">
                <a16:creationId xmlns:a16="http://schemas.microsoft.com/office/drawing/2014/main" id="{D62AA5A0-A71C-4554-81C5-A9082AE39472}"/>
              </a:ext>
            </a:extLst>
          </p:cNvPr>
          <p:cNvSpPr>
            <a:spLocks noGrp="1"/>
          </p:cNvSpPr>
          <p:nvPr>
            <p:ph idx="1"/>
          </p:nvPr>
        </p:nvSpPr>
        <p:spPr>
          <a:xfrm>
            <a:off x="0" y="-917776"/>
            <a:ext cx="10515600" cy="797603"/>
          </a:xfrm>
        </p:spPr>
        <p:txBody>
          <a:bodyPr>
            <a:normAutofit/>
          </a:bodyPr>
          <a:lstStyle/>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61591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88B16-1DE6-4869-8508-74DD2B066668}"/>
              </a:ext>
            </a:extLst>
          </p:cNvPr>
          <p:cNvSpPr>
            <a:spLocks noGrp="1"/>
          </p:cNvSpPr>
          <p:nvPr>
            <p:ph type="title"/>
          </p:nvPr>
        </p:nvSpPr>
        <p:spPr/>
        <p:txBody>
          <a:bodyPr>
            <a:normAutofit fontScale="90000"/>
          </a:bodyPr>
          <a:lstStyle/>
          <a:p>
            <a:r>
              <a:rPr kumimoji="1" lang="ja-JP" altLang="en-US"/>
              <a:t>データキューとメモリプールによるタスク間通信の</a:t>
            </a:r>
            <a:r>
              <a:rPr lang="ja-JP" altLang="en-US"/>
              <a:t>検討</a:t>
            </a:r>
            <a:endParaRPr kumimoji="1" lang="ja-JP" altLang="en-US"/>
          </a:p>
        </p:txBody>
      </p:sp>
      <p:sp>
        <p:nvSpPr>
          <p:cNvPr id="3" name="コンテンツ プレースホルダー 2">
            <a:extLst>
              <a:ext uri="{FF2B5EF4-FFF2-40B4-BE49-F238E27FC236}">
                <a16:creationId xmlns:a16="http://schemas.microsoft.com/office/drawing/2014/main" id="{47407953-E435-4667-AA17-AAE8A302A52D}"/>
              </a:ext>
            </a:extLst>
          </p:cNvPr>
          <p:cNvSpPr>
            <a:spLocks noGrp="1"/>
          </p:cNvSpPr>
          <p:nvPr>
            <p:ph idx="1"/>
          </p:nvPr>
        </p:nvSpPr>
        <p:spPr/>
        <p:txBody>
          <a:bodyPr/>
          <a:lstStyle/>
          <a:p>
            <a:r>
              <a:rPr kumimoji="1" lang="ja-JP" altLang="en-US"/>
              <a:t>データキューは、</a:t>
            </a:r>
            <a:r>
              <a:rPr kumimoji="1" lang="en-US" altLang="ja-JP"/>
              <a:t>1</a:t>
            </a:r>
            <a:r>
              <a:rPr kumimoji="1" lang="ja-JP" altLang="en-US"/>
              <a:t>ワード</a:t>
            </a:r>
            <a:r>
              <a:rPr kumimoji="1" lang="en-US" altLang="ja-JP"/>
              <a:t>(4</a:t>
            </a:r>
            <a:r>
              <a:rPr lang="ja-JP" altLang="en-US"/>
              <a:t>バイト</a:t>
            </a:r>
            <a:r>
              <a:rPr kumimoji="1" lang="en-US" altLang="ja-JP"/>
              <a:t>)</a:t>
            </a:r>
            <a:r>
              <a:rPr kumimoji="1" lang="ja-JP" altLang="en-US"/>
              <a:t>のデータを送受信出来ます。</a:t>
            </a:r>
            <a:endParaRPr kumimoji="1" lang="en-US" altLang="ja-JP"/>
          </a:p>
          <a:p>
            <a:pPr lvl="1"/>
            <a:r>
              <a:rPr lang="ja-JP" altLang="en-US"/>
              <a:t>メモリプールは、固定長の領域です。固定長メモリブロックのサイズは</a:t>
            </a:r>
            <a:r>
              <a:rPr lang="en-US" altLang="ja-JP"/>
              <a:t>4</a:t>
            </a:r>
            <a:r>
              <a:rPr lang="ja-JP" altLang="en-US"/>
              <a:t>バイトより大きい領域を指定できます。</a:t>
            </a:r>
            <a:endParaRPr lang="en-US" altLang="ja-JP"/>
          </a:p>
          <a:p>
            <a:pPr lvl="1"/>
            <a:r>
              <a:rPr kumimoji="1" lang="ja-JP" altLang="en-US"/>
              <a:t>データキューで</a:t>
            </a:r>
            <a:r>
              <a:rPr kumimoji="1" lang="en-US" altLang="ja-JP"/>
              <a:t>4</a:t>
            </a:r>
            <a:r>
              <a:rPr kumimoji="1" lang="ja-JP" altLang="en-US"/>
              <a:t>バイトを超えるデータを送受信するためにはどうすればよいでしょうか</a:t>
            </a:r>
            <a:r>
              <a:rPr kumimoji="1" lang="en-US" altLang="ja-JP"/>
              <a:t>?</a:t>
            </a:r>
          </a:p>
        </p:txBody>
      </p:sp>
    </p:spTree>
    <p:extLst>
      <p:ext uri="{BB962C8B-B14F-4D97-AF65-F5344CB8AC3E}">
        <p14:creationId xmlns:p14="http://schemas.microsoft.com/office/powerpoint/2010/main" val="3189637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DC089-E80F-47FE-987C-550665F982CD}"/>
              </a:ext>
            </a:extLst>
          </p:cNvPr>
          <p:cNvSpPr>
            <a:spLocks noGrp="1"/>
          </p:cNvSpPr>
          <p:nvPr>
            <p:ph type="title"/>
          </p:nvPr>
        </p:nvSpPr>
        <p:spPr/>
        <p:txBody>
          <a:bodyPr>
            <a:normAutofit/>
          </a:bodyPr>
          <a:lstStyle/>
          <a:p>
            <a:r>
              <a:rPr lang="ja-JP" altLang="en-US"/>
              <a:t>ヒント</a:t>
            </a:r>
            <a:r>
              <a:rPr lang="en-US" altLang="ja-JP"/>
              <a:t>:</a:t>
            </a:r>
            <a:r>
              <a:rPr kumimoji="1" lang="en-US" altLang="ja-JP"/>
              <a:t>ET</a:t>
            </a:r>
            <a:r>
              <a:rPr kumimoji="1" lang="ja-JP" altLang="en-US"/>
              <a:t>ロボコン</a:t>
            </a:r>
            <a:r>
              <a:rPr kumimoji="1" lang="en-US" altLang="ja-JP"/>
              <a:t>2020</a:t>
            </a:r>
            <a:r>
              <a:rPr kumimoji="1" lang="ja-JP" altLang="en-US"/>
              <a:t>より</a:t>
            </a:r>
          </a:p>
        </p:txBody>
      </p:sp>
      <p:sp>
        <p:nvSpPr>
          <p:cNvPr id="3" name="コンテンツ プレースホルダー 2">
            <a:extLst>
              <a:ext uri="{FF2B5EF4-FFF2-40B4-BE49-F238E27FC236}">
                <a16:creationId xmlns:a16="http://schemas.microsoft.com/office/drawing/2014/main" id="{C0750332-C4A7-4117-BD46-01ABD7E8DC3A}"/>
              </a:ext>
            </a:extLst>
          </p:cNvPr>
          <p:cNvSpPr>
            <a:spLocks noGrp="1"/>
          </p:cNvSpPr>
          <p:nvPr>
            <p:ph idx="1"/>
          </p:nvPr>
        </p:nvSpPr>
        <p:spPr>
          <a:xfrm>
            <a:off x="731520" y="6479647"/>
            <a:ext cx="10515600" cy="378353"/>
          </a:xfrm>
        </p:spPr>
        <p:txBody>
          <a:bodyPr>
            <a:normAutofit fontScale="92500" lnSpcReduction="20000"/>
          </a:bodyPr>
          <a:lstStyle/>
          <a:p>
            <a:r>
              <a:rPr lang="en-US" altLang="ja-JP"/>
              <a:t>ET</a:t>
            </a:r>
            <a:r>
              <a:rPr lang="ja-JP" altLang="en-US"/>
              <a:t>ロボコン</a:t>
            </a:r>
            <a:r>
              <a:rPr lang="en-US" altLang="ja-JP"/>
              <a:t>2020 </a:t>
            </a:r>
            <a:r>
              <a:rPr lang="ja-JP" altLang="en-US"/>
              <a:t>チームべこたんの提出資料より抜粋</a:t>
            </a:r>
            <a:endParaRPr lang="en-US" altLang="ja-JP"/>
          </a:p>
          <a:p>
            <a:endParaRPr kumimoji="1" lang="en-US" altLang="ja-JP"/>
          </a:p>
          <a:p>
            <a:endParaRPr kumimoji="1" lang="ja-JP" altLang="en-US"/>
          </a:p>
        </p:txBody>
      </p:sp>
      <p:pic>
        <p:nvPicPr>
          <p:cNvPr id="4" name="図 3">
            <a:extLst>
              <a:ext uri="{FF2B5EF4-FFF2-40B4-BE49-F238E27FC236}">
                <a16:creationId xmlns:a16="http://schemas.microsoft.com/office/drawing/2014/main" id="{2F10B4E3-6832-49CE-8F0C-6D10C02F4FFC}"/>
              </a:ext>
            </a:extLst>
          </p:cNvPr>
          <p:cNvPicPr>
            <a:picLocks noChangeAspect="1"/>
          </p:cNvPicPr>
          <p:nvPr/>
        </p:nvPicPr>
        <p:blipFill>
          <a:blip r:embed="rId3"/>
          <a:stretch>
            <a:fillRect/>
          </a:stretch>
        </p:blipFill>
        <p:spPr>
          <a:xfrm>
            <a:off x="944880" y="1637241"/>
            <a:ext cx="9871710" cy="4728105"/>
          </a:xfrm>
          <a:prstGeom prst="rect">
            <a:avLst/>
          </a:prstGeom>
        </p:spPr>
      </p:pic>
      <p:sp>
        <p:nvSpPr>
          <p:cNvPr id="5" name="四角形: 角を丸くする 4">
            <a:extLst>
              <a:ext uri="{FF2B5EF4-FFF2-40B4-BE49-F238E27FC236}">
                <a16:creationId xmlns:a16="http://schemas.microsoft.com/office/drawing/2014/main" id="{D47CBBDA-4594-40F4-9D18-C69AD7C92369}"/>
              </a:ext>
            </a:extLst>
          </p:cNvPr>
          <p:cNvSpPr/>
          <p:nvPr/>
        </p:nvSpPr>
        <p:spPr>
          <a:xfrm>
            <a:off x="8379912" y="4164257"/>
            <a:ext cx="2436678" cy="21112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94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523CE9-D61D-42C6-8B72-65BEB3BAA528}"/>
              </a:ext>
            </a:extLst>
          </p:cNvPr>
          <p:cNvSpPr>
            <a:spLocks noGrp="1"/>
          </p:cNvSpPr>
          <p:nvPr>
            <p:ph type="title"/>
          </p:nvPr>
        </p:nvSpPr>
        <p:spPr/>
        <p:txBody>
          <a:bodyPr/>
          <a:lstStyle/>
          <a:p>
            <a:r>
              <a:rPr kumimoji="1" lang="ja-JP" altLang="en-US"/>
              <a:t>メモリブロックの特徴</a:t>
            </a:r>
            <a:r>
              <a:rPr kumimoji="1" lang="en-US" altLang="ja-JP"/>
              <a:t> </a:t>
            </a:r>
            <a:endParaRPr kumimoji="1" lang="ja-JP" altLang="en-US"/>
          </a:p>
        </p:txBody>
      </p:sp>
      <p:sp>
        <p:nvSpPr>
          <p:cNvPr id="3" name="コンテンツ プレースホルダー 2">
            <a:extLst>
              <a:ext uri="{FF2B5EF4-FFF2-40B4-BE49-F238E27FC236}">
                <a16:creationId xmlns:a16="http://schemas.microsoft.com/office/drawing/2014/main" id="{CE39C19E-5469-4C64-A759-1E669C949FC8}"/>
              </a:ext>
            </a:extLst>
          </p:cNvPr>
          <p:cNvSpPr>
            <a:spLocks noGrp="1"/>
          </p:cNvSpPr>
          <p:nvPr>
            <p:ph idx="1"/>
          </p:nvPr>
        </p:nvSpPr>
        <p:spPr>
          <a:xfrm>
            <a:off x="838200" y="1825625"/>
            <a:ext cx="10515600" cy="4351338"/>
          </a:xfrm>
        </p:spPr>
        <p:txBody>
          <a:bodyPr>
            <a:normAutofit/>
          </a:bodyPr>
          <a:lstStyle/>
          <a:p>
            <a:pPr>
              <a:lnSpc>
                <a:spcPct val="110000"/>
              </a:lnSpc>
            </a:pPr>
            <a:r>
              <a:rPr kumimoji="1" lang="ja-JP" altLang="en-US"/>
              <a:t>利点</a:t>
            </a:r>
            <a:endParaRPr kumimoji="1" lang="en-US" altLang="ja-JP"/>
          </a:p>
          <a:p>
            <a:pPr lvl="1">
              <a:lnSpc>
                <a:spcPct val="110000"/>
              </a:lnSpc>
            </a:pPr>
            <a:r>
              <a:rPr kumimoji="1" lang="ja-JP" altLang="en-US"/>
              <a:t>タスク間通信にて、大きなデータを送受信する際に威力を発揮する。</a:t>
            </a:r>
            <a:endParaRPr kumimoji="1" lang="en-US" altLang="ja-JP"/>
          </a:p>
          <a:p>
            <a:pPr lvl="1">
              <a:lnSpc>
                <a:spcPct val="110000"/>
              </a:lnSpc>
            </a:pPr>
            <a:r>
              <a:rPr kumimoji="1" lang="ja-JP" altLang="en-US"/>
              <a:t>どんなに大きなデータでも、データキューで送受信するものはメモリブロックへのポインタ</a:t>
            </a:r>
            <a:r>
              <a:rPr kumimoji="1" lang="en-US" altLang="ja-JP"/>
              <a:t>4</a:t>
            </a:r>
            <a:r>
              <a:rPr kumimoji="1" lang="ja-JP" altLang="en-US"/>
              <a:t>バイトのみの為、オーバヘッドが少ない。</a:t>
            </a:r>
            <a:endParaRPr kumimoji="1" lang="en-US" altLang="ja-JP"/>
          </a:p>
          <a:p>
            <a:pPr lvl="2">
              <a:lnSpc>
                <a:spcPct val="110000"/>
              </a:lnSpc>
            </a:pPr>
            <a:r>
              <a:rPr kumimoji="1" lang="ja-JP" altLang="en-US"/>
              <a:t>イベント番号を送受信するだけのカップラーメンタイマではメリットはないが、昨年度の</a:t>
            </a:r>
            <a:r>
              <a:rPr kumimoji="1" lang="en-US" altLang="ja-JP"/>
              <a:t>ET</a:t>
            </a:r>
            <a:r>
              <a:rPr kumimoji="1" lang="ja-JP" altLang="en-US"/>
              <a:t>ロボコンの様に、大量のセンサ取得値を送受信する際に役に立つ。</a:t>
            </a:r>
            <a:endParaRPr kumimoji="1" lang="en-US" altLang="ja-JP"/>
          </a:p>
          <a:p>
            <a:pPr>
              <a:lnSpc>
                <a:spcPct val="110000"/>
              </a:lnSpc>
            </a:pPr>
            <a:r>
              <a:rPr kumimoji="1" lang="ja-JP" altLang="en-US"/>
              <a:t>欠点</a:t>
            </a:r>
            <a:endParaRPr kumimoji="1" lang="en-US" altLang="ja-JP"/>
          </a:p>
          <a:p>
            <a:pPr lvl="1">
              <a:lnSpc>
                <a:spcPct val="110000"/>
              </a:lnSpc>
            </a:pPr>
            <a:r>
              <a:rPr lang="ja-JP" altLang="en-US"/>
              <a:t>解放漏れがあるとメモリリークによって、システムがダウンする。</a:t>
            </a:r>
            <a:endParaRPr lang="en-US" altLang="ja-JP"/>
          </a:p>
          <a:p>
            <a:pPr lvl="2">
              <a:lnSpc>
                <a:spcPct val="110000"/>
              </a:lnSpc>
            </a:pPr>
            <a:r>
              <a:rPr lang="ja-JP" altLang="en-US"/>
              <a:t>タスクのメインルーチンを工夫して、解放漏れを無くす。</a:t>
            </a:r>
            <a:endParaRPr lang="en-US" altLang="ja-JP"/>
          </a:p>
        </p:txBody>
      </p:sp>
    </p:spTree>
    <p:extLst>
      <p:ext uri="{BB962C8B-B14F-4D97-AF65-F5344CB8AC3E}">
        <p14:creationId xmlns:p14="http://schemas.microsoft.com/office/powerpoint/2010/main" val="297611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F4223-1434-4A60-B720-9C0EBC09858B}"/>
              </a:ext>
            </a:extLst>
          </p:cNvPr>
          <p:cNvSpPr>
            <a:spLocks noGrp="1"/>
          </p:cNvSpPr>
          <p:nvPr>
            <p:ph type="title"/>
          </p:nvPr>
        </p:nvSpPr>
        <p:spPr/>
        <p:txBody>
          <a:bodyPr/>
          <a:lstStyle/>
          <a:p>
            <a:r>
              <a:rPr lang="ja-JP" altLang="en-US"/>
              <a:t>動作環境</a:t>
            </a:r>
            <a:r>
              <a:rPr lang="en-US" altLang="ja-JP"/>
              <a:t>:</a:t>
            </a:r>
            <a:r>
              <a:rPr lang="ja-JP" altLang="ja-JP"/>
              <a:t>ハードウェア</a:t>
            </a:r>
            <a:endParaRPr kumimoji="1" lang="ja-JP" altLang="en-US"/>
          </a:p>
        </p:txBody>
      </p:sp>
      <p:sp>
        <p:nvSpPr>
          <p:cNvPr id="3" name="コンテンツ プレースホルダー 2">
            <a:extLst>
              <a:ext uri="{FF2B5EF4-FFF2-40B4-BE49-F238E27FC236}">
                <a16:creationId xmlns:a16="http://schemas.microsoft.com/office/drawing/2014/main" id="{7B449994-6B5C-45CA-B72F-B90F2033A10B}"/>
              </a:ext>
            </a:extLst>
          </p:cNvPr>
          <p:cNvSpPr>
            <a:spLocks noGrp="1"/>
          </p:cNvSpPr>
          <p:nvPr>
            <p:ph idx="1"/>
          </p:nvPr>
        </p:nvSpPr>
        <p:spPr/>
        <p:txBody>
          <a:bodyPr/>
          <a:lstStyle/>
          <a:p>
            <a:r>
              <a:rPr lang="ja-JP" altLang="ja-JP"/>
              <a:t>次のいずれかのマイコンボードを用意してください。</a:t>
            </a:r>
          </a:p>
          <a:p>
            <a:pPr marL="0" indent="0">
              <a:buNone/>
            </a:pPr>
            <a:r>
              <a:rPr lang="en-US" altLang="ja-JP"/>
              <a:t>NCES TRAINING BOARD(</a:t>
            </a:r>
            <a:r>
              <a:rPr lang="ja-JP" altLang="ja-JP"/>
              <a:t>ルネサスエレクトロニクス</a:t>
            </a:r>
            <a:r>
              <a:rPr lang="en-US" altLang="ja-JP"/>
              <a:t>RX63N</a:t>
            </a:r>
            <a:r>
              <a:rPr lang="ja-JP" altLang="ja-JP"/>
              <a:t>マイコン搭載</a:t>
            </a:r>
            <a:r>
              <a:rPr lang="en-US" altLang="ja-JP"/>
              <a:t>)</a:t>
            </a:r>
            <a:endParaRPr lang="ja-JP" altLang="ja-JP"/>
          </a:p>
          <a:p>
            <a:pPr marL="0" indent="0">
              <a:buNone/>
            </a:pPr>
            <a:r>
              <a:rPr lang="en-US" altLang="ja-JP" sz="1400" u="sng">
                <a:hlinkClick r:id="rId2"/>
              </a:rPr>
              <a:t>http://ma2.la.coocan.jp/miconboard/nces_shield/</a:t>
            </a:r>
            <a:endParaRPr lang="ja-JP" altLang="ja-JP" sz="1400"/>
          </a:p>
          <a:p>
            <a:pPr marL="0" indent="0">
              <a:buNone/>
            </a:pPr>
            <a:endParaRPr lang="en-US" altLang="ja-JP"/>
          </a:p>
          <a:p>
            <a:pPr marL="0" indent="0">
              <a:buNone/>
            </a:pPr>
            <a:r>
              <a:rPr lang="en-US" altLang="ja-JP"/>
              <a:t>NUCLEO-F401RE(ST</a:t>
            </a:r>
            <a:r>
              <a:rPr lang="ja-JP" altLang="ja-JP"/>
              <a:t>マイクロ</a:t>
            </a:r>
            <a:r>
              <a:rPr lang="en-US" altLang="ja-JP"/>
              <a:t>STM32</a:t>
            </a:r>
            <a:r>
              <a:rPr lang="ja-JP" altLang="ja-JP"/>
              <a:t>マイコン搭載</a:t>
            </a:r>
            <a:r>
              <a:rPr lang="en-US" altLang="ja-JP"/>
              <a:t>)</a:t>
            </a:r>
            <a:r>
              <a:rPr lang="ja-JP" altLang="ja-JP"/>
              <a:t>※</a:t>
            </a:r>
          </a:p>
          <a:p>
            <a:pPr marL="0" indent="0">
              <a:buNone/>
            </a:pPr>
            <a:r>
              <a:rPr lang="en-US" altLang="ja-JP" sz="1400" u="sng">
                <a:hlinkClick r:id="rId3"/>
              </a:rPr>
              <a:t>https://www.st.com/ja/evaluation-tools/nucleo-f401re.html</a:t>
            </a:r>
            <a:endParaRPr lang="ja-JP" altLang="ja-JP" sz="1400"/>
          </a:p>
          <a:p>
            <a:pPr marL="0" indent="0">
              <a:buNone/>
            </a:pPr>
            <a:r>
              <a:rPr lang="ja-JP" altLang="ja-JP"/>
              <a:t>※</a:t>
            </a:r>
            <a:r>
              <a:rPr lang="en-US" altLang="ja-JP"/>
              <a:t>NUCLEO-F401RE</a:t>
            </a:r>
            <a:r>
              <a:rPr lang="ja-JP" altLang="ja-JP"/>
              <a:t>の場合、組込みソフトウェア開発技術の基礎「</a:t>
            </a:r>
            <a:r>
              <a:rPr lang="en-US" altLang="ja-JP"/>
              <a:t>13.</a:t>
            </a:r>
            <a:r>
              <a:rPr lang="ja-JP" altLang="ja-JP"/>
              <a:t>回路作成実習編」の「パーツリスト」に記載のパーツも必要になります。</a:t>
            </a:r>
          </a:p>
          <a:p>
            <a:endParaRPr kumimoji="1" lang="ja-JP" altLang="en-US"/>
          </a:p>
        </p:txBody>
      </p:sp>
    </p:spTree>
    <p:extLst>
      <p:ext uri="{BB962C8B-B14F-4D97-AF65-F5344CB8AC3E}">
        <p14:creationId xmlns:p14="http://schemas.microsoft.com/office/powerpoint/2010/main" val="821810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668FD-C533-4AD6-91E4-CDD7F615C166}"/>
              </a:ext>
            </a:extLst>
          </p:cNvPr>
          <p:cNvSpPr>
            <a:spLocks noGrp="1"/>
          </p:cNvSpPr>
          <p:nvPr>
            <p:ph type="title"/>
          </p:nvPr>
        </p:nvSpPr>
        <p:spPr/>
        <p:txBody>
          <a:bodyPr>
            <a:normAutofit/>
          </a:bodyPr>
          <a:lstStyle/>
          <a:p>
            <a:r>
              <a:rPr lang="ja-JP" altLang="en-US"/>
              <a:t>メモリブロックの解放漏れを防ぐ</a:t>
            </a:r>
            <a:endParaRPr kumimoji="1" lang="ja-JP" altLang="en-US"/>
          </a:p>
        </p:txBody>
      </p:sp>
      <p:sp>
        <p:nvSpPr>
          <p:cNvPr id="3" name="コンテンツ プレースホルダー 2">
            <a:extLst>
              <a:ext uri="{FF2B5EF4-FFF2-40B4-BE49-F238E27FC236}">
                <a16:creationId xmlns:a16="http://schemas.microsoft.com/office/drawing/2014/main" id="{3589C770-3232-40C7-8B7D-9A70A4521ADD}"/>
              </a:ext>
            </a:extLst>
          </p:cNvPr>
          <p:cNvSpPr>
            <a:spLocks noGrp="1"/>
          </p:cNvSpPr>
          <p:nvPr>
            <p:ph idx="1"/>
          </p:nvPr>
        </p:nvSpPr>
        <p:spPr>
          <a:xfrm>
            <a:off x="838199" y="1825625"/>
            <a:ext cx="10813869" cy="4351338"/>
          </a:xfrm>
        </p:spPr>
        <p:txBody>
          <a:bodyPr/>
          <a:lstStyle/>
          <a:p>
            <a:r>
              <a:rPr kumimoji="1" lang="ja-JP" altLang="en-US"/>
              <a:t>確実にメモリブロックを解放する為には、どのようなタスク構造が良いでしょうか</a:t>
            </a:r>
            <a:r>
              <a:rPr kumimoji="1" lang="en-US" altLang="ja-JP"/>
              <a:t>?</a:t>
            </a:r>
          </a:p>
          <a:p>
            <a:pPr lvl="1"/>
            <a:r>
              <a:rPr lang="ja-JP" altLang="en-US"/>
              <a:t>送信元タスクが獲得したメモリブロックへのポインタは、データキューにて受信側タスクに通知されます。</a:t>
            </a:r>
            <a:endParaRPr kumimoji="1" lang="en-US" altLang="ja-JP"/>
          </a:p>
          <a:p>
            <a:pPr lvl="1"/>
            <a:r>
              <a:rPr lang="ja-JP" altLang="en-US"/>
              <a:t>そうすると、データキューを受信してから、再びデータキュー受信待ち状態になるまでの間に、メモリブロックを解放しなければなりません。</a:t>
            </a:r>
            <a:endParaRPr lang="en-US" altLang="ja-JP"/>
          </a:p>
        </p:txBody>
      </p:sp>
    </p:spTree>
    <p:extLst>
      <p:ext uri="{BB962C8B-B14F-4D97-AF65-F5344CB8AC3E}">
        <p14:creationId xmlns:p14="http://schemas.microsoft.com/office/powerpoint/2010/main" val="607700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668FD-C533-4AD6-91E4-CDD7F615C166}"/>
              </a:ext>
            </a:extLst>
          </p:cNvPr>
          <p:cNvSpPr>
            <a:spLocks noGrp="1"/>
          </p:cNvSpPr>
          <p:nvPr>
            <p:ph type="title"/>
          </p:nvPr>
        </p:nvSpPr>
        <p:spPr/>
        <p:txBody>
          <a:bodyPr>
            <a:normAutofit/>
          </a:bodyPr>
          <a:lstStyle/>
          <a:p>
            <a:r>
              <a:rPr lang="ja-JP" altLang="en-US"/>
              <a:t>ヒント</a:t>
            </a:r>
            <a:r>
              <a:rPr lang="en-US" altLang="ja-JP"/>
              <a:t>:ET</a:t>
            </a:r>
            <a:r>
              <a:rPr lang="ja-JP" altLang="en-US"/>
              <a:t>ロボコン</a:t>
            </a:r>
            <a:r>
              <a:rPr lang="en-US" altLang="ja-JP"/>
              <a:t>2020</a:t>
            </a:r>
            <a:r>
              <a:rPr lang="ja-JP" altLang="en-US"/>
              <a:t>より</a:t>
            </a:r>
            <a:endParaRPr kumimoji="1" lang="ja-JP" altLang="en-US"/>
          </a:p>
        </p:txBody>
      </p:sp>
      <p:sp>
        <p:nvSpPr>
          <p:cNvPr id="3" name="コンテンツ プレースホルダー 2">
            <a:extLst>
              <a:ext uri="{FF2B5EF4-FFF2-40B4-BE49-F238E27FC236}">
                <a16:creationId xmlns:a16="http://schemas.microsoft.com/office/drawing/2014/main" id="{3589C770-3232-40C7-8B7D-9A70A4521ADD}"/>
              </a:ext>
            </a:extLst>
          </p:cNvPr>
          <p:cNvSpPr>
            <a:spLocks noGrp="1"/>
          </p:cNvSpPr>
          <p:nvPr>
            <p:ph idx="1"/>
          </p:nvPr>
        </p:nvSpPr>
        <p:spPr>
          <a:xfrm>
            <a:off x="838200" y="1825625"/>
            <a:ext cx="5787746" cy="4351338"/>
          </a:xfrm>
        </p:spPr>
        <p:txBody>
          <a:bodyPr/>
          <a:lstStyle/>
          <a:p>
            <a:r>
              <a:rPr kumimoji="1" lang="ja-JP" altLang="en-US"/>
              <a:t>シーケンス図からタスク構造を推測すると・・・</a:t>
            </a:r>
            <a:r>
              <a:rPr lang="ja-JP" altLang="en-US"/>
              <a:t>タスクのメインループ最下部のデータキュー待ちになる前に解放しているようです。</a:t>
            </a:r>
          </a:p>
          <a:p>
            <a:pPr lvl="1"/>
            <a:endParaRPr kumimoji="1" lang="ja-JP" altLang="en-US"/>
          </a:p>
        </p:txBody>
      </p:sp>
      <p:pic>
        <p:nvPicPr>
          <p:cNvPr id="4" name="図 3">
            <a:extLst>
              <a:ext uri="{FF2B5EF4-FFF2-40B4-BE49-F238E27FC236}">
                <a16:creationId xmlns:a16="http://schemas.microsoft.com/office/drawing/2014/main" id="{85D707A2-0DBD-4CDC-9070-27C8F78DA299}"/>
              </a:ext>
            </a:extLst>
          </p:cNvPr>
          <p:cNvPicPr>
            <a:picLocks noChangeAspect="1"/>
          </p:cNvPicPr>
          <p:nvPr/>
        </p:nvPicPr>
        <p:blipFill>
          <a:blip r:embed="rId3"/>
          <a:stretch>
            <a:fillRect/>
          </a:stretch>
        </p:blipFill>
        <p:spPr>
          <a:xfrm>
            <a:off x="6717386" y="1554172"/>
            <a:ext cx="4727854" cy="4622791"/>
          </a:xfrm>
          <a:prstGeom prst="rect">
            <a:avLst/>
          </a:prstGeom>
        </p:spPr>
      </p:pic>
      <p:sp>
        <p:nvSpPr>
          <p:cNvPr id="5" name="コンテンツ プレースホルダー 2">
            <a:extLst>
              <a:ext uri="{FF2B5EF4-FFF2-40B4-BE49-F238E27FC236}">
                <a16:creationId xmlns:a16="http://schemas.microsoft.com/office/drawing/2014/main" id="{92D80962-3DA5-482F-9319-9C295A6F670A}"/>
              </a:ext>
            </a:extLst>
          </p:cNvPr>
          <p:cNvSpPr txBox="1">
            <a:spLocks/>
          </p:cNvSpPr>
          <p:nvPr/>
        </p:nvSpPr>
        <p:spPr>
          <a:xfrm>
            <a:off x="731520" y="6479647"/>
            <a:ext cx="10515600" cy="37835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latin typeface="+mn-lt"/>
              </a:rPr>
              <a:t>ET</a:t>
            </a:r>
            <a:r>
              <a:rPr lang="ja-JP" altLang="en-US">
                <a:latin typeface="+mn-lt"/>
              </a:rPr>
              <a:t>ロボコン</a:t>
            </a:r>
            <a:r>
              <a:rPr lang="en-US" altLang="ja-JP">
                <a:latin typeface="+mn-lt"/>
              </a:rPr>
              <a:t>2020 </a:t>
            </a:r>
            <a:r>
              <a:rPr lang="ja-JP" altLang="en-US">
                <a:latin typeface="+mn-lt"/>
              </a:rPr>
              <a:t>チームべこたんの提出資料より抜粋</a:t>
            </a:r>
            <a:endParaRPr lang="en-US" altLang="ja-JP">
              <a:latin typeface="+mn-lt"/>
            </a:endParaRPr>
          </a:p>
        </p:txBody>
      </p:sp>
      <p:sp>
        <p:nvSpPr>
          <p:cNvPr id="6" name="四角形: 角を丸くする 5">
            <a:extLst>
              <a:ext uri="{FF2B5EF4-FFF2-40B4-BE49-F238E27FC236}">
                <a16:creationId xmlns:a16="http://schemas.microsoft.com/office/drawing/2014/main" id="{EF208B24-8F06-4A47-8181-B0544DC2FED2}"/>
              </a:ext>
            </a:extLst>
          </p:cNvPr>
          <p:cNvSpPr/>
          <p:nvPr/>
        </p:nvSpPr>
        <p:spPr>
          <a:xfrm>
            <a:off x="6669629" y="4436875"/>
            <a:ext cx="3138249" cy="99411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5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3E2EAF-9FCC-4FD4-AEAB-F4E9711A9588}"/>
              </a:ext>
            </a:extLst>
          </p:cNvPr>
          <p:cNvSpPr>
            <a:spLocks noGrp="1"/>
          </p:cNvSpPr>
          <p:nvPr>
            <p:ph type="title"/>
          </p:nvPr>
        </p:nvSpPr>
        <p:spPr/>
        <p:txBody>
          <a:bodyPr>
            <a:normAutofit/>
          </a:bodyPr>
          <a:lstStyle/>
          <a:p>
            <a:r>
              <a:rPr lang="ja-JP" altLang="en-US"/>
              <a:t>演習</a:t>
            </a:r>
            <a:r>
              <a:rPr lang="en-US" altLang="ja-JP"/>
              <a:t>:</a:t>
            </a:r>
            <a:r>
              <a:rPr lang="ja-JP" altLang="en-US"/>
              <a:t>メモリプールの実装</a:t>
            </a:r>
            <a:r>
              <a:rPr lang="en-US" altLang="ja-JP"/>
              <a:t>(cup_timer5)</a:t>
            </a:r>
            <a:endParaRPr kumimoji="1" lang="ja-JP" altLang="en-US"/>
          </a:p>
        </p:txBody>
      </p:sp>
      <p:sp>
        <p:nvSpPr>
          <p:cNvPr id="3" name="コンテンツ プレースホルダー 2">
            <a:extLst>
              <a:ext uri="{FF2B5EF4-FFF2-40B4-BE49-F238E27FC236}">
                <a16:creationId xmlns:a16="http://schemas.microsoft.com/office/drawing/2014/main" id="{D32C3A26-BBBA-4411-A660-7EC7F4710E64}"/>
              </a:ext>
            </a:extLst>
          </p:cNvPr>
          <p:cNvSpPr>
            <a:spLocks noGrp="1"/>
          </p:cNvSpPr>
          <p:nvPr>
            <p:ph idx="1"/>
          </p:nvPr>
        </p:nvSpPr>
        <p:spPr/>
        <p:txBody>
          <a:bodyPr/>
          <a:lstStyle/>
          <a:p>
            <a:r>
              <a:rPr lang="ja-JP" altLang="en-US"/>
              <a:t>前回の演習までのカップラーメンタイマは、データキューによってイベント番号</a:t>
            </a:r>
            <a:r>
              <a:rPr lang="en-US" altLang="ja-JP"/>
              <a:t>(</a:t>
            </a:r>
            <a:r>
              <a:rPr lang="ja-JP" altLang="en-US"/>
              <a:t>整数値</a:t>
            </a:r>
            <a:r>
              <a:rPr lang="en-US" altLang="ja-JP"/>
              <a:t>)</a:t>
            </a:r>
            <a:r>
              <a:rPr lang="ja-JP" altLang="en-US"/>
              <a:t>を送受信していました。これを、メモリプールから獲得したメモリブロックにイベント番号を格納し、データキューで</a:t>
            </a:r>
            <a:r>
              <a:rPr lang="ja-JP" altLang="en-US">
                <a:solidFill>
                  <a:srgbClr val="FF0000"/>
                </a:solidFill>
              </a:rPr>
              <a:t>メモリブロックの先頭アドレス</a:t>
            </a:r>
            <a:r>
              <a:rPr lang="ja-JP" altLang="en-US"/>
              <a:t>を送受信するように改造します。</a:t>
            </a:r>
            <a:endParaRPr lang="en-US" altLang="ja-JP"/>
          </a:p>
          <a:p>
            <a:r>
              <a:rPr lang="ja-JP" altLang="en-US"/>
              <a:t>複数バイトの送受信を確認するため、タスク間通信のデータは、構造体で定義。イベント番号以外のデータの送受信も確認します。</a:t>
            </a:r>
            <a:endParaRPr lang="en-US" altLang="ja-JP"/>
          </a:p>
          <a:p>
            <a:r>
              <a:rPr lang="ja-JP" altLang="en-US"/>
              <a:t>メモリブロックの解放漏れによるメモリリークを防ぐため、タスクのメインループの最下部で、データキュー待ちになる前に解放してください。</a:t>
            </a:r>
            <a:endParaRPr lang="en-US" altLang="ja-JP"/>
          </a:p>
          <a:p>
            <a:pPr lvl="1"/>
            <a:endParaRPr lang="en-US" altLang="ja-JP"/>
          </a:p>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890669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cup_timer5:</a:t>
            </a:r>
            <a:r>
              <a:rPr lang="ja-JP" altLang="en-US"/>
              <a:t>メモリプールの静的生成とタスク間通信の構造体定義</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537825"/>
            <a:ext cx="10679029" cy="457030"/>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CRE_MPF(MESSAGE_MPF, {TA_NULL , 6, 64, NULL, NULL});</a:t>
            </a:r>
          </a:p>
        </p:txBody>
      </p:sp>
      <p:sp>
        <p:nvSpPr>
          <p:cNvPr id="4" name="Rectangle 4">
            <a:extLst>
              <a:ext uri="{FF2B5EF4-FFF2-40B4-BE49-F238E27FC236}">
                <a16:creationId xmlns:a16="http://schemas.microsoft.com/office/drawing/2014/main" id="{C6B8BE0C-07E9-4242-A88C-F3B586FE0C5B}"/>
              </a:ext>
            </a:extLst>
          </p:cNvPr>
          <p:cNvSpPr>
            <a:spLocks noChangeArrowheads="1"/>
          </p:cNvSpPr>
          <p:nvPr/>
        </p:nvSpPr>
        <p:spPr bwMode="auto">
          <a:xfrm>
            <a:off x="895349" y="2173437"/>
            <a:ext cx="10679029" cy="1659528"/>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 </a:t>
            </a:r>
            <a:r>
              <a:rPr lang="ja-JP" altLang="en-US">
                <a:ea typeface="ＭＳ Ｐゴシック" charset="-128"/>
              </a:rPr>
              <a:t>タスク間</a:t>
            </a:r>
            <a:r>
              <a:rPr lang="en-US" altLang="ja-JP">
                <a:ea typeface="ＭＳ Ｐゴシック" charset="-128"/>
              </a:rPr>
              <a:t>I/F</a:t>
            </a:r>
            <a:r>
              <a:rPr lang="ja-JP" altLang="en-US">
                <a:ea typeface="ＭＳ Ｐゴシック" charset="-128"/>
              </a:rPr>
              <a:t>定義  *</a:t>
            </a:r>
            <a:r>
              <a:rPr lang="en-US" altLang="ja-JP">
                <a:ea typeface="ＭＳ Ｐゴシック" charset="-128"/>
              </a:rPr>
              <a:t>/</a:t>
            </a:r>
          </a:p>
          <a:p>
            <a:pPr defTabSz="363538">
              <a:lnSpc>
                <a:spcPct val="90000"/>
              </a:lnSpc>
              <a:defRPr/>
            </a:pPr>
            <a:r>
              <a:rPr lang="en-US" altLang="ja-JP">
                <a:ea typeface="ＭＳ Ｐゴシック" charset="-128"/>
              </a:rPr>
              <a:t>typedef struct {</a:t>
            </a:r>
          </a:p>
          <a:p>
            <a:pPr defTabSz="363538">
              <a:lnSpc>
                <a:spcPct val="90000"/>
              </a:lnSpc>
              <a:defRPr/>
            </a:pPr>
            <a:r>
              <a:rPr lang="en-US" altLang="ja-JP">
                <a:ea typeface="ＭＳ Ｐゴシック" charset="-128"/>
              </a:rPr>
              <a:t>	intptr_t event;			/* </a:t>
            </a:r>
            <a:r>
              <a:rPr lang="ja-JP" altLang="en-US">
                <a:ea typeface="ＭＳ Ｐゴシック" charset="-128"/>
              </a:rPr>
              <a:t>イベント番号 	*</a:t>
            </a:r>
            <a:r>
              <a:rPr lang="en-US" altLang="ja-JP">
                <a:ea typeface="ＭＳ Ｐゴシック" charset="-128"/>
              </a:rPr>
              <a:t>/</a:t>
            </a:r>
          </a:p>
          <a:p>
            <a:pPr defTabSz="363538">
              <a:lnSpc>
                <a:spcPct val="90000"/>
              </a:lnSpc>
              <a:defRPr/>
            </a:pPr>
            <a:r>
              <a:rPr lang="en-US" altLang="ja-JP">
                <a:ea typeface="ＭＳ Ｐゴシック" charset="-128"/>
              </a:rPr>
              <a:t>	char test[32];	/* </a:t>
            </a:r>
            <a:r>
              <a:rPr lang="ja-JP" altLang="en-US">
                <a:ea typeface="ＭＳ Ｐゴシック" charset="-128"/>
              </a:rPr>
              <a:t>テスト用</a:t>
            </a:r>
            <a:r>
              <a:rPr lang="en-US" altLang="ja-JP">
                <a:ea typeface="ＭＳ Ｐゴシック" charset="-128"/>
              </a:rPr>
              <a:t>:</a:t>
            </a:r>
            <a:r>
              <a:rPr lang="ja-JP" altLang="en-US">
                <a:ea typeface="ＭＳ Ｐゴシック" charset="-128"/>
              </a:rPr>
              <a:t>何かメッセージを送ってみる *</a:t>
            </a:r>
            <a:r>
              <a:rPr lang="en-US" altLang="ja-JP">
                <a:ea typeface="ＭＳ Ｐゴシック" charset="-128"/>
              </a:rPr>
              <a:t>/</a:t>
            </a:r>
          </a:p>
          <a:p>
            <a:pPr defTabSz="363538">
              <a:lnSpc>
                <a:spcPct val="90000"/>
              </a:lnSpc>
              <a:defRPr/>
            </a:pPr>
            <a:r>
              <a:rPr lang="en-US" altLang="ja-JP">
                <a:ea typeface="ＭＳ Ｐゴシック" charset="-128"/>
              </a:rPr>
              <a:t>}T_EVENT;</a:t>
            </a:r>
          </a:p>
        </p:txBody>
      </p:sp>
    </p:spTree>
    <p:extLst>
      <p:ext uri="{BB962C8B-B14F-4D97-AF65-F5344CB8AC3E}">
        <p14:creationId xmlns:p14="http://schemas.microsoft.com/office/powerpoint/2010/main" val="373756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cup_timer5:</a:t>
            </a:r>
            <a:r>
              <a:rPr lang="ja-JP" altLang="en-US"/>
              <a:t>メモリブロックの獲得とデータキューによる送信</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3726323"/>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static void</a:t>
            </a:r>
          </a:p>
          <a:p>
            <a:pPr defTabSz="363538">
              <a:lnSpc>
                <a:spcPct val="90000"/>
              </a:lnSpc>
              <a:defRPr/>
            </a:pPr>
            <a:r>
              <a:rPr lang="en-US" altLang="ja-JP">
                <a:ea typeface="ＭＳ Ｐゴシック" charset="-128"/>
              </a:rPr>
              <a:t>StOffEvSw1Off(void){</a:t>
            </a:r>
          </a:p>
          <a:p>
            <a:pPr defTabSz="363538">
              <a:lnSpc>
                <a:spcPct val="90000"/>
              </a:lnSpc>
              <a:defRPr/>
            </a:pPr>
            <a:r>
              <a:rPr lang="en-US" altLang="ja-JP">
                <a:ea typeface="ＭＳ Ｐゴシック" charset="-128"/>
              </a:rPr>
              <a:t>	T_EVENT *psnd_data;</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 </a:t>
            </a:r>
            <a:r>
              <a:rPr lang="ja-JP" altLang="en-US">
                <a:ea typeface="ＭＳ Ｐゴシック" charset="-128"/>
              </a:rPr>
              <a:t>固定長メモリブロックの獲得 *</a:t>
            </a:r>
            <a:r>
              <a:rPr lang="en-US" altLang="ja-JP">
                <a:ea typeface="ＭＳ Ｐゴシック" charset="-128"/>
              </a:rPr>
              <a:t>/</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SVC_PERROR(get_mpf(EVENT_MPF, (void**)&amp;psnd_data));</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psnd_data -&gt; event =  EV_BLINK_OFF;</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psnd_data -&gt; test[0] = 123;	/* test */</a:t>
            </a:r>
          </a:p>
          <a:p>
            <a:pPr defTabSz="363538">
              <a:lnSpc>
                <a:spcPct val="90000"/>
              </a:lnSpc>
              <a:defRPr/>
            </a:pPr>
            <a:r>
              <a:rPr lang="en-US" altLang="ja-JP">
                <a:solidFill>
                  <a:srgbClr val="FF0000"/>
                </a:solidFill>
                <a:ea typeface="ＭＳ Ｐゴシック" charset="-128"/>
              </a:rPr>
              <a:t>   psnd_data -&gt; test[31] = 234;	/* test */</a:t>
            </a:r>
          </a:p>
          <a:p>
            <a:pPr defTabSz="363538">
              <a:lnSpc>
                <a:spcPct val="90000"/>
              </a:lnSpc>
              <a:defRPr/>
            </a:pPr>
            <a:r>
              <a:rPr lang="en-US" altLang="ja-JP">
                <a:ea typeface="ＭＳ Ｐゴシック" charset="-128"/>
              </a:rPr>
              <a:t>   DEBUG_SYSLOG(LOG_NOTICE, " Timer_task send data           = 0x%p", psnd_data);</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SVC_PERROR(snd_dtq(BLINK_DTQ, (intptr_t)psnd_data));</a:t>
            </a:r>
          </a:p>
          <a:p>
            <a:pPr defTabSz="363538">
              <a:lnSpc>
                <a:spcPct val="90000"/>
              </a:lnSpc>
              <a:defRPr/>
            </a:pPr>
            <a:r>
              <a:rPr lang="en-US" altLang="ja-JP">
                <a:ea typeface="ＭＳ Ｐゴシック" charset="-128"/>
              </a:rPr>
              <a:t>	DEBUG_SYSLOG(LOG_NOTICE, " Timer stop!");</a:t>
            </a:r>
          </a:p>
          <a:p>
            <a:pPr defTabSz="363538">
              <a:lnSpc>
                <a:spcPct val="90000"/>
              </a:lnSpc>
              <a:defRPr/>
            </a:pPr>
            <a:r>
              <a:rPr lang="en-US" altLang="ja-JP">
                <a:ea typeface="ＭＳ Ｐゴシック" charset="-128"/>
              </a:rPr>
              <a:t>}</a:t>
            </a:r>
          </a:p>
        </p:txBody>
      </p:sp>
    </p:spTree>
    <p:extLst>
      <p:ext uri="{BB962C8B-B14F-4D97-AF65-F5344CB8AC3E}">
        <p14:creationId xmlns:p14="http://schemas.microsoft.com/office/powerpoint/2010/main" val="414004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cup_timer5:</a:t>
            </a:r>
            <a:r>
              <a:rPr lang="ja-JP" altLang="en-US"/>
              <a:t>データキュー受信時のメモリブロックの読み出しと解放</a:t>
            </a:r>
            <a:r>
              <a:rPr lang="en-US" altLang="ja-JP"/>
              <a:t>(</a:t>
            </a:r>
            <a:r>
              <a:rPr lang="ja-JP" altLang="en-US"/>
              <a:t>タイマタスク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498756"/>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timer_task(intptr_t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	T_EVENT *prcv_data;</a:t>
            </a:r>
          </a:p>
          <a:p>
            <a:pPr defTabSz="363538">
              <a:lnSpc>
                <a:spcPct val="90000"/>
              </a:lnSpc>
              <a:defRPr/>
            </a:pPr>
            <a:r>
              <a:rPr lang="en-US" altLang="ja-JP">
                <a:ea typeface="ＭＳ Ｐゴシック" charset="-128"/>
              </a:rPr>
              <a:t>	const CALLBACK_TM *pFunc;</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DEBUG_SYSLOG(LOG_NOTICE, " Cup Timer 5 start!");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SVC_PERROR(rcv_dtq(TIMER_DTQ, </a:t>
            </a:r>
            <a:r>
              <a:rPr lang="en-US" altLang="ja-JP">
                <a:solidFill>
                  <a:srgbClr val="FF0000"/>
                </a:solidFill>
                <a:ea typeface="ＭＳ Ｐゴシック" charset="-128"/>
              </a:rPr>
              <a:t>(intptr_t *)&amp;prcv_data</a:t>
            </a:r>
            <a:r>
              <a:rPr lang="en-US" altLang="ja-JP">
                <a:ea typeface="ＭＳ Ｐゴシック" charset="-128"/>
              </a:rPr>
              <a:t>));</a:t>
            </a:r>
          </a:p>
          <a:p>
            <a:pPr defTabSz="363538">
              <a:lnSpc>
                <a:spcPct val="90000"/>
              </a:lnSpc>
              <a:defRPr/>
            </a:pPr>
            <a:r>
              <a:rPr lang="en-US" altLang="ja-JP">
                <a:ea typeface="ＭＳ Ｐゴシック" charset="-128"/>
              </a:rPr>
              <a:t>		DEBUG_SYSLOG(LOG_NOTICE, " Timer_task recive data         = 0x%p", prcv_data);</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pFunc = &amp;TMStateTable[st_timer][</a:t>
            </a:r>
            <a:r>
              <a:rPr lang="en-US" altLang="ja-JP">
                <a:solidFill>
                  <a:srgbClr val="FF0000"/>
                </a:solidFill>
                <a:ea typeface="ＭＳ Ｐゴシック" charset="-128"/>
              </a:rPr>
              <a:t>(prcv_data -&gt; event)</a:t>
            </a:r>
            <a:r>
              <a:rPr lang="en-US" altLang="ja-JP">
                <a:ea typeface="ＭＳ Ｐゴシック" charset="-128"/>
              </a:rPr>
              <a:t>];</a:t>
            </a:r>
          </a:p>
          <a:p>
            <a:pPr defTabSz="363538">
              <a:lnSpc>
                <a:spcPct val="90000"/>
              </a:lnSpc>
              <a:defRPr/>
            </a:pPr>
            <a:r>
              <a:rPr lang="en-US" altLang="ja-JP">
                <a:ea typeface="ＭＳ Ｐゴシック" charset="-128"/>
              </a:rPr>
              <a:t>		if(NULL != *pFunc){</a:t>
            </a:r>
          </a:p>
          <a:p>
            <a:pPr defTabSz="363538">
              <a:lnSpc>
                <a:spcPct val="90000"/>
              </a:lnSpc>
              <a:defRPr/>
            </a:pPr>
            <a:r>
              <a:rPr lang="en-US" altLang="ja-JP">
                <a:ea typeface="ＭＳ Ｐゴシック" charset="-128"/>
              </a:rPr>
              <a:t>			(*pFunc)();</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DEBUG_SYSLOG(LOG_NOTICE, " Timer_Task ignore event. event = %d ",</a:t>
            </a:r>
          </a:p>
          <a:p>
            <a:pPr defTabSz="363538">
              <a:lnSpc>
                <a:spcPct val="90000"/>
              </a:lnSpc>
              <a:defRPr/>
            </a:pPr>
            <a:r>
              <a:rPr lang="en-US" altLang="ja-JP">
                <a:ea typeface="ＭＳ Ｐゴシック" charset="-128"/>
              </a:rPr>
              <a:t>		     	     (prcv_data -&gt; event));</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SVC_PERROR(rel_mpf(EVENT_MPF, prcv_data));</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Tree>
    <p:extLst>
      <p:ext uri="{BB962C8B-B14F-4D97-AF65-F5344CB8AC3E}">
        <p14:creationId xmlns:p14="http://schemas.microsoft.com/office/powerpoint/2010/main" val="2705307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cup_timer5:</a:t>
            </a:r>
            <a:r>
              <a:rPr lang="ja-JP" altLang="en-US"/>
              <a:t>データキュー受信時のメモリブロックの読み出しと解放</a:t>
            </a:r>
            <a:r>
              <a:rPr lang="en-US" altLang="ja-JP"/>
              <a:t>(LED4</a:t>
            </a:r>
            <a:r>
              <a:rPr lang="ja-JP" altLang="en-US"/>
              <a:t>点滅タスク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498756"/>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blink_task(intptr_t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	T_EVENT *prcv_data;</a:t>
            </a:r>
          </a:p>
          <a:p>
            <a:pPr defTabSz="363538">
              <a:lnSpc>
                <a:spcPct val="90000"/>
              </a:lnSpc>
              <a:defRPr/>
            </a:pPr>
            <a:r>
              <a:rPr lang="en-US" altLang="ja-JP">
                <a:ea typeface="ＭＳ Ｐゴシック" charset="-128"/>
              </a:rPr>
              <a:t>	const CALLBACK_BL *pFunc;</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SVC_PERROR(rcv_dtq(BLINK_DTQ, (intptr_t *)&amp;prcv_data));</a:t>
            </a:r>
          </a:p>
          <a:p>
            <a:pPr defTabSz="363538">
              <a:lnSpc>
                <a:spcPct val="90000"/>
              </a:lnSpc>
              <a:defRPr/>
            </a:pPr>
            <a:r>
              <a:rPr lang="en-US" altLang="ja-JP">
                <a:ea typeface="ＭＳ Ｐゴシック" charset="-128"/>
              </a:rPr>
              <a:t>		pFunc = &amp;BLStateTable[st_blink][</a:t>
            </a:r>
            <a:r>
              <a:rPr lang="en-US" altLang="ja-JP">
                <a:solidFill>
                  <a:srgbClr val="FF0000"/>
                </a:solidFill>
                <a:ea typeface="ＭＳ Ｐゴシック" charset="-128"/>
              </a:rPr>
              <a:t>(prcv_data -&gt; event)</a:t>
            </a: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DEBUG_SYSLOG(LOG_NOTICE, "timer task messege = %d ",(prcv_data -&gt; test[0]));</a:t>
            </a:r>
          </a:p>
          <a:p>
            <a:pPr defTabSz="363538">
              <a:lnSpc>
                <a:spcPct val="90000"/>
              </a:lnSpc>
              <a:defRPr/>
            </a:pPr>
            <a:r>
              <a:rPr lang="en-US" altLang="ja-JP">
                <a:solidFill>
                  <a:srgbClr val="FF0000"/>
                </a:solidFill>
                <a:ea typeface="ＭＳ Ｐゴシック" charset="-128"/>
              </a:rPr>
              <a:t>		DEBUG_SYSLOG(LOG_NOTICE, "timer task messege = %d ",(prcv_data -&gt; test[31]));</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if(NULL != *pFunc){</a:t>
            </a:r>
          </a:p>
          <a:p>
            <a:pPr defTabSz="363538">
              <a:lnSpc>
                <a:spcPct val="90000"/>
              </a:lnSpc>
              <a:defRPr/>
            </a:pPr>
            <a:r>
              <a:rPr lang="en-US" altLang="ja-JP">
                <a:ea typeface="ＭＳ Ｐゴシック" charset="-128"/>
              </a:rPr>
              <a:t>			(*pFunc)();</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DEBUG_SYSLOG(LOG_NOTICE, " Blink_Task ignore event. event = %d ",</a:t>
            </a:r>
          </a:p>
          <a:p>
            <a:pPr defTabSz="363538">
              <a:lnSpc>
                <a:spcPct val="90000"/>
              </a:lnSpc>
              <a:defRPr/>
            </a:pPr>
            <a:r>
              <a:rPr lang="en-US" altLang="ja-JP">
                <a:ea typeface="ＭＳ Ｐゴシック" charset="-128"/>
              </a:rPr>
              <a:t>                   (prcv_data -&gt; event));</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SVC_PERROR(rel_mpf(EVENT_MPF, prcv_data));</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Tree>
    <p:extLst>
      <p:ext uri="{BB962C8B-B14F-4D97-AF65-F5344CB8AC3E}">
        <p14:creationId xmlns:p14="http://schemas.microsoft.com/office/powerpoint/2010/main" val="780417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55FA6-1550-4D34-9E10-58826B413BC6}"/>
              </a:ext>
            </a:extLst>
          </p:cNvPr>
          <p:cNvSpPr>
            <a:spLocks noGrp="1"/>
          </p:cNvSpPr>
          <p:nvPr>
            <p:ph type="title"/>
          </p:nvPr>
        </p:nvSpPr>
        <p:spPr/>
        <p:txBody>
          <a:bodyPr>
            <a:normAutofit fontScale="90000"/>
          </a:bodyPr>
          <a:lstStyle/>
          <a:p>
            <a:r>
              <a:rPr kumimoji="1" lang="en-US" altLang="ja-JP"/>
              <a:t>Step7 </a:t>
            </a:r>
            <a:r>
              <a:rPr lang="ja-JP" altLang="en-US"/>
              <a:t>状態遷移の局所化とメモリブロックの転送</a:t>
            </a:r>
            <a:endParaRPr kumimoji="1" lang="ja-JP" altLang="en-US"/>
          </a:p>
        </p:txBody>
      </p:sp>
      <p:sp>
        <p:nvSpPr>
          <p:cNvPr id="3" name="コンテンツ プレースホルダー 2">
            <a:extLst>
              <a:ext uri="{FF2B5EF4-FFF2-40B4-BE49-F238E27FC236}">
                <a16:creationId xmlns:a16="http://schemas.microsoft.com/office/drawing/2014/main" id="{97ACA7DB-E625-4DA2-87E1-2A7F945164FC}"/>
              </a:ext>
            </a:extLst>
          </p:cNvPr>
          <p:cNvSpPr>
            <a:spLocks noGrp="1"/>
          </p:cNvSpPr>
          <p:nvPr>
            <p:ph idx="1"/>
          </p:nvPr>
        </p:nvSpPr>
        <p:spPr>
          <a:xfrm>
            <a:off x="838200" y="1825624"/>
            <a:ext cx="10515600" cy="3497937"/>
          </a:xfrm>
        </p:spPr>
        <p:txBody>
          <a:bodyPr>
            <a:normAutofit/>
          </a:bodyPr>
          <a:lstStyle/>
          <a:p>
            <a:r>
              <a:rPr kumimoji="1" lang="ja-JP" altLang="en-US"/>
              <a:t>状態遷移の局所化</a:t>
            </a:r>
            <a:endParaRPr kumimoji="1" lang="en-US" altLang="ja-JP"/>
          </a:p>
          <a:p>
            <a:pPr lvl="1"/>
            <a:r>
              <a:rPr lang="ja-JP" altLang="en-US"/>
              <a:t>タスクの状態を保持する変数をコードのいろいろなところで書き換えてしまうと、状態が遷移したかどうかが分かりにくくなります。</a:t>
            </a:r>
            <a:endParaRPr lang="en-US" altLang="ja-JP"/>
          </a:p>
          <a:p>
            <a:pPr lvl="1"/>
            <a:r>
              <a:rPr lang="ja-JP" altLang="en-US"/>
              <a:t>またデバッグ時にブレイクポイントで変数を</a:t>
            </a:r>
            <a:r>
              <a:rPr lang="en-US" altLang="ja-JP"/>
              <a:t>watch</a:t>
            </a:r>
            <a:r>
              <a:rPr lang="ja-JP" altLang="en-US"/>
              <a:t>した時、イベントを受信して遷移した後の状態なのか、遷移前の状態かが分かりにくいため、不具合の解析に苦労します。</a:t>
            </a:r>
            <a:endParaRPr lang="en-US" altLang="ja-JP"/>
          </a:p>
          <a:p>
            <a:pPr lvl="1"/>
            <a:r>
              <a:rPr kumimoji="1" lang="ja-JP" altLang="en-US"/>
              <a:t>そこで、「次状態」という</a:t>
            </a:r>
            <a:r>
              <a:rPr lang="ja-JP" altLang="en-US"/>
              <a:t>変数を追加し、タスクの待ちの直前で「次状態」に変化があった場合、「現状態」を更新します。</a:t>
            </a:r>
            <a:endParaRPr kumimoji="1" lang="ja-JP" altLang="en-US"/>
          </a:p>
        </p:txBody>
      </p:sp>
    </p:spTree>
    <p:extLst>
      <p:ext uri="{BB962C8B-B14F-4D97-AF65-F5344CB8AC3E}">
        <p14:creationId xmlns:p14="http://schemas.microsoft.com/office/powerpoint/2010/main" val="413390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55FA6-1550-4D34-9E10-58826B413BC6}"/>
              </a:ext>
            </a:extLst>
          </p:cNvPr>
          <p:cNvSpPr>
            <a:spLocks noGrp="1"/>
          </p:cNvSpPr>
          <p:nvPr>
            <p:ph type="title"/>
          </p:nvPr>
        </p:nvSpPr>
        <p:spPr/>
        <p:txBody>
          <a:bodyPr/>
          <a:lstStyle/>
          <a:p>
            <a:r>
              <a:rPr kumimoji="1" lang="ja-JP" altLang="en-US"/>
              <a:t>メモリブロックの転送</a:t>
            </a:r>
          </a:p>
        </p:txBody>
      </p:sp>
      <p:sp>
        <p:nvSpPr>
          <p:cNvPr id="3" name="コンテンツ プレースホルダー 2">
            <a:extLst>
              <a:ext uri="{FF2B5EF4-FFF2-40B4-BE49-F238E27FC236}">
                <a16:creationId xmlns:a16="http://schemas.microsoft.com/office/drawing/2014/main" id="{97ACA7DB-E625-4DA2-87E1-2A7F945164FC}"/>
              </a:ext>
            </a:extLst>
          </p:cNvPr>
          <p:cNvSpPr>
            <a:spLocks noGrp="1"/>
          </p:cNvSpPr>
          <p:nvPr>
            <p:ph idx="1"/>
          </p:nvPr>
        </p:nvSpPr>
        <p:spPr>
          <a:xfrm>
            <a:off x="838200" y="1825625"/>
            <a:ext cx="10515600" cy="1159904"/>
          </a:xfrm>
        </p:spPr>
        <p:txBody>
          <a:bodyPr>
            <a:normAutofit lnSpcReduction="10000"/>
          </a:bodyPr>
          <a:lstStyle/>
          <a:p>
            <a:r>
              <a:rPr kumimoji="1" lang="ja-JP" altLang="en-US"/>
              <a:t>よくあるシーケンス図</a:t>
            </a:r>
            <a:endParaRPr kumimoji="1" lang="en-US" altLang="ja-JP"/>
          </a:p>
          <a:p>
            <a:pPr lvl="1"/>
            <a:r>
              <a:rPr lang="ja-JP" altLang="en-US"/>
              <a:t>他タスクからのメッセージ受信を</a:t>
            </a:r>
            <a:r>
              <a:rPr lang="ja-JP" altLang="en-US">
                <a:solidFill>
                  <a:srgbClr val="FF0000"/>
                </a:solidFill>
              </a:rPr>
              <a:t>トリガ</a:t>
            </a:r>
            <a:r>
              <a:rPr lang="ja-JP" altLang="en-US"/>
              <a:t>に、他タスクにメッセージを送信するケースや、レスポンスを返すケースはよくあります。</a:t>
            </a:r>
            <a:endParaRPr kumimoji="1" lang="ja-JP" altLang="en-US"/>
          </a:p>
        </p:txBody>
      </p:sp>
      <p:cxnSp>
        <p:nvCxnSpPr>
          <p:cNvPr id="4" name="直線コネクタ 3">
            <a:extLst>
              <a:ext uri="{FF2B5EF4-FFF2-40B4-BE49-F238E27FC236}">
                <a16:creationId xmlns:a16="http://schemas.microsoft.com/office/drawing/2014/main" id="{53BC749A-5C17-46D3-A701-FAEB1FC8C2A9}"/>
              </a:ext>
            </a:extLst>
          </p:cNvPr>
          <p:cNvCxnSpPr>
            <a:cxnSpLocks/>
          </p:cNvCxnSpPr>
          <p:nvPr/>
        </p:nvCxnSpPr>
        <p:spPr>
          <a:xfrm>
            <a:off x="2947029" y="3451996"/>
            <a:ext cx="0" cy="282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FB2AA80-673C-479C-85D7-27A0A5428832}"/>
              </a:ext>
            </a:extLst>
          </p:cNvPr>
          <p:cNvCxnSpPr>
            <a:cxnSpLocks/>
          </p:cNvCxnSpPr>
          <p:nvPr/>
        </p:nvCxnSpPr>
        <p:spPr>
          <a:xfrm>
            <a:off x="67352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051F9D0-BE80-48E8-A4E2-9A8B6AA0EBC4}"/>
              </a:ext>
            </a:extLst>
          </p:cNvPr>
          <p:cNvSpPr txBox="1"/>
          <p:nvPr/>
        </p:nvSpPr>
        <p:spPr>
          <a:xfrm>
            <a:off x="5617569" y="3047048"/>
            <a:ext cx="2207620" cy="369332"/>
          </a:xfrm>
          <a:prstGeom prst="rect">
            <a:avLst/>
          </a:prstGeom>
          <a:noFill/>
        </p:spPr>
        <p:txBody>
          <a:bodyPr wrap="square" rtlCol="0">
            <a:spAutoFit/>
          </a:bodyPr>
          <a:lstStyle/>
          <a:p>
            <a:pPr algn="ctr"/>
            <a:r>
              <a:rPr lang="ja-JP" altLang="en-US"/>
              <a:t>タスク</a:t>
            </a:r>
            <a:r>
              <a:rPr lang="en-US" altLang="ja-JP"/>
              <a:t>B</a:t>
            </a:r>
            <a:endParaRPr kumimoji="1" lang="ja-JP" altLang="en-US"/>
          </a:p>
        </p:txBody>
      </p:sp>
      <p:cxnSp>
        <p:nvCxnSpPr>
          <p:cNvPr id="7" name="直線矢印コネクタ 6">
            <a:extLst>
              <a:ext uri="{FF2B5EF4-FFF2-40B4-BE49-F238E27FC236}">
                <a16:creationId xmlns:a16="http://schemas.microsoft.com/office/drawing/2014/main" id="{785875A0-6C51-468C-831F-1935B5EDC91E}"/>
              </a:ext>
            </a:extLst>
          </p:cNvPr>
          <p:cNvCxnSpPr>
            <a:cxnSpLocks/>
          </p:cNvCxnSpPr>
          <p:nvPr/>
        </p:nvCxnSpPr>
        <p:spPr>
          <a:xfrm flipV="1">
            <a:off x="2947029" y="4153755"/>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CFFCA6A-13DF-4FB7-9B9B-8E3BB2A4B0BE}"/>
              </a:ext>
            </a:extLst>
          </p:cNvPr>
          <p:cNvSpPr txBox="1"/>
          <p:nvPr/>
        </p:nvSpPr>
        <p:spPr>
          <a:xfrm>
            <a:off x="2990694" y="3549306"/>
            <a:ext cx="3409417" cy="646331"/>
          </a:xfrm>
          <a:prstGeom prst="rect">
            <a:avLst/>
          </a:prstGeom>
          <a:noFill/>
        </p:spPr>
        <p:txBody>
          <a:bodyPr wrap="square" rtlCol="0">
            <a:spAutoFit/>
          </a:bodyPr>
          <a:lstStyle/>
          <a:p>
            <a:endParaRPr kumimoji="1" lang="en-US" altLang="ja-JP"/>
          </a:p>
          <a:p>
            <a:r>
              <a:rPr kumimoji="1" lang="ja-JP" altLang="en-US"/>
              <a:t>メッセージ送信</a:t>
            </a:r>
          </a:p>
        </p:txBody>
      </p:sp>
      <p:sp>
        <p:nvSpPr>
          <p:cNvPr id="10" name="テキスト ボックス 9">
            <a:extLst>
              <a:ext uri="{FF2B5EF4-FFF2-40B4-BE49-F238E27FC236}">
                <a16:creationId xmlns:a16="http://schemas.microsoft.com/office/drawing/2014/main" id="{DBAFD305-0404-413B-9803-87043AC2760E}"/>
              </a:ext>
            </a:extLst>
          </p:cNvPr>
          <p:cNvSpPr txBox="1"/>
          <p:nvPr/>
        </p:nvSpPr>
        <p:spPr>
          <a:xfrm>
            <a:off x="1843219" y="3047048"/>
            <a:ext cx="2207620" cy="369332"/>
          </a:xfrm>
          <a:prstGeom prst="rect">
            <a:avLst/>
          </a:prstGeom>
          <a:noFill/>
        </p:spPr>
        <p:txBody>
          <a:bodyPr wrap="square" rtlCol="0">
            <a:spAutoFit/>
          </a:bodyPr>
          <a:lstStyle/>
          <a:p>
            <a:pPr algn="ctr"/>
            <a:r>
              <a:rPr kumimoji="1" lang="ja-JP" altLang="en-US"/>
              <a:t>タスク</a:t>
            </a:r>
            <a:r>
              <a:rPr kumimoji="1" lang="en-US" altLang="ja-JP"/>
              <a:t>A</a:t>
            </a:r>
            <a:endParaRPr kumimoji="1" lang="ja-JP" altLang="en-US"/>
          </a:p>
        </p:txBody>
      </p:sp>
      <p:cxnSp>
        <p:nvCxnSpPr>
          <p:cNvPr id="11" name="直線コネクタ 10">
            <a:extLst>
              <a:ext uri="{FF2B5EF4-FFF2-40B4-BE49-F238E27FC236}">
                <a16:creationId xmlns:a16="http://schemas.microsoft.com/office/drawing/2014/main" id="{B05CB10B-FE81-4221-84AD-9BB7B7F2081D}"/>
              </a:ext>
            </a:extLst>
          </p:cNvPr>
          <p:cNvCxnSpPr>
            <a:cxnSpLocks/>
          </p:cNvCxnSpPr>
          <p:nvPr/>
        </p:nvCxnSpPr>
        <p:spPr>
          <a:xfrm>
            <a:off x="105071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E1A9B3CA-AD34-4511-9B5D-EA43AA18FA8B}"/>
              </a:ext>
            </a:extLst>
          </p:cNvPr>
          <p:cNvCxnSpPr>
            <a:cxnSpLocks/>
          </p:cNvCxnSpPr>
          <p:nvPr/>
        </p:nvCxnSpPr>
        <p:spPr>
          <a:xfrm flipV="1">
            <a:off x="6721379" y="4404219"/>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CAB4682-8E0B-4CFE-B094-5D5B99D93474}"/>
              </a:ext>
            </a:extLst>
          </p:cNvPr>
          <p:cNvSpPr txBox="1"/>
          <p:nvPr/>
        </p:nvSpPr>
        <p:spPr>
          <a:xfrm>
            <a:off x="9403347" y="3047048"/>
            <a:ext cx="2207620" cy="369332"/>
          </a:xfrm>
          <a:prstGeom prst="rect">
            <a:avLst/>
          </a:prstGeom>
          <a:noFill/>
        </p:spPr>
        <p:txBody>
          <a:bodyPr wrap="square" rtlCol="0">
            <a:spAutoFit/>
          </a:bodyPr>
          <a:lstStyle/>
          <a:p>
            <a:pPr algn="ctr"/>
            <a:r>
              <a:rPr lang="ja-JP" altLang="en-US"/>
              <a:t>タスク</a:t>
            </a:r>
            <a:r>
              <a:rPr lang="en-US" altLang="ja-JP"/>
              <a:t>C</a:t>
            </a:r>
            <a:endParaRPr kumimoji="1" lang="ja-JP" altLang="en-US"/>
          </a:p>
        </p:txBody>
      </p:sp>
      <p:sp>
        <p:nvSpPr>
          <p:cNvPr id="16" name="テキスト ボックス 15">
            <a:extLst>
              <a:ext uri="{FF2B5EF4-FFF2-40B4-BE49-F238E27FC236}">
                <a16:creationId xmlns:a16="http://schemas.microsoft.com/office/drawing/2014/main" id="{4D367276-402E-4B92-B2E8-386E5C50B31B}"/>
              </a:ext>
            </a:extLst>
          </p:cNvPr>
          <p:cNvSpPr txBox="1"/>
          <p:nvPr/>
        </p:nvSpPr>
        <p:spPr>
          <a:xfrm>
            <a:off x="6735257" y="3999936"/>
            <a:ext cx="3409417" cy="369332"/>
          </a:xfrm>
          <a:prstGeom prst="rect">
            <a:avLst/>
          </a:prstGeom>
          <a:noFill/>
        </p:spPr>
        <p:txBody>
          <a:bodyPr wrap="square" rtlCol="0">
            <a:spAutoFit/>
          </a:bodyPr>
          <a:lstStyle/>
          <a:p>
            <a:r>
              <a:rPr kumimoji="1" lang="ja-JP" altLang="en-US"/>
              <a:t>メッセージ送信</a:t>
            </a:r>
          </a:p>
        </p:txBody>
      </p:sp>
      <p:cxnSp>
        <p:nvCxnSpPr>
          <p:cNvPr id="19" name="直線矢印コネクタ 18">
            <a:extLst>
              <a:ext uri="{FF2B5EF4-FFF2-40B4-BE49-F238E27FC236}">
                <a16:creationId xmlns:a16="http://schemas.microsoft.com/office/drawing/2014/main" id="{63FE58C3-1FF6-4B37-AA72-C03FEFCF4FC9}"/>
              </a:ext>
            </a:extLst>
          </p:cNvPr>
          <p:cNvCxnSpPr>
            <a:cxnSpLocks/>
          </p:cNvCxnSpPr>
          <p:nvPr/>
        </p:nvCxnSpPr>
        <p:spPr>
          <a:xfrm flipH="1" flipV="1">
            <a:off x="6732808" y="5141595"/>
            <a:ext cx="3771901"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A8ABD3D-7B35-4185-9DA4-8F2D472513E9}"/>
              </a:ext>
            </a:extLst>
          </p:cNvPr>
          <p:cNvSpPr txBox="1"/>
          <p:nvPr/>
        </p:nvSpPr>
        <p:spPr>
          <a:xfrm>
            <a:off x="8782583" y="4796415"/>
            <a:ext cx="3409417" cy="369332"/>
          </a:xfrm>
          <a:prstGeom prst="rect">
            <a:avLst/>
          </a:prstGeom>
          <a:noFill/>
        </p:spPr>
        <p:txBody>
          <a:bodyPr wrap="square" rtlCol="0">
            <a:spAutoFit/>
          </a:bodyPr>
          <a:lstStyle/>
          <a:p>
            <a:r>
              <a:rPr kumimoji="1" lang="ja-JP" altLang="en-US"/>
              <a:t>メッセージ送信</a:t>
            </a:r>
          </a:p>
        </p:txBody>
      </p:sp>
      <p:cxnSp>
        <p:nvCxnSpPr>
          <p:cNvPr id="23" name="直線矢印コネクタ 22">
            <a:extLst>
              <a:ext uri="{FF2B5EF4-FFF2-40B4-BE49-F238E27FC236}">
                <a16:creationId xmlns:a16="http://schemas.microsoft.com/office/drawing/2014/main" id="{44705AB3-9258-4CE5-A574-EA2D12E56EB9}"/>
              </a:ext>
            </a:extLst>
          </p:cNvPr>
          <p:cNvCxnSpPr>
            <a:cxnSpLocks/>
          </p:cNvCxnSpPr>
          <p:nvPr/>
        </p:nvCxnSpPr>
        <p:spPr>
          <a:xfrm flipH="1" flipV="1">
            <a:off x="2947029" y="5461635"/>
            <a:ext cx="3771901"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0152DA16-A2A2-413E-A69C-228B0AB97BB5}"/>
              </a:ext>
            </a:extLst>
          </p:cNvPr>
          <p:cNvSpPr txBox="1"/>
          <p:nvPr/>
        </p:nvSpPr>
        <p:spPr>
          <a:xfrm>
            <a:off x="4994355" y="5141595"/>
            <a:ext cx="3409417" cy="369332"/>
          </a:xfrm>
          <a:prstGeom prst="rect">
            <a:avLst/>
          </a:prstGeom>
          <a:noFill/>
        </p:spPr>
        <p:txBody>
          <a:bodyPr wrap="square" rtlCol="0">
            <a:spAutoFit/>
          </a:bodyPr>
          <a:lstStyle/>
          <a:p>
            <a:r>
              <a:rPr kumimoji="1" lang="ja-JP" altLang="en-US"/>
              <a:t>メッセージ送信</a:t>
            </a:r>
          </a:p>
        </p:txBody>
      </p:sp>
    </p:spTree>
    <p:extLst>
      <p:ext uri="{BB962C8B-B14F-4D97-AF65-F5344CB8AC3E}">
        <p14:creationId xmlns:p14="http://schemas.microsoft.com/office/powerpoint/2010/main" val="3631283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F47D3-6BB7-4BE3-8714-36DA890DE1EA}"/>
              </a:ext>
            </a:extLst>
          </p:cNvPr>
          <p:cNvSpPr>
            <a:spLocks noGrp="1"/>
          </p:cNvSpPr>
          <p:nvPr>
            <p:ph type="title"/>
          </p:nvPr>
        </p:nvSpPr>
        <p:spPr/>
        <p:txBody>
          <a:bodyPr>
            <a:normAutofit fontScale="90000"/>
          </a:bodyPr>
          <a:lstStyle/>
          <a:p>
            <a:r>
              <a:rPr lang="ja-JP" altLang="en-US"/>
              <a:t>タスク間通信でのメモリブロックの一般的な使い方</a:t>
            </a:r>
            <a:endParaRPr kumimoji="1" lang="ja-JP" altLang="en-US"/>
          </a:p>
        </p:txBody>
      </p:sp>
      <p:sp>
        <p:nvSpPr>
          <p:cNvPr id="3" name="コンテンツ プレースホルダー 2">
            <a:extLst>
              <a:ext uri="{FF2B5EF4-FFF2-40B4-BE49-F238E27FC236}">
                <a16:creationId xmlns:a16="http://schemas.microsoft.com/office/drawing/2014/main" id="{0E6595B6-4628-498B-A76E-0BA6B3C6F758}"/>
              </a:ext>
            </a:extLst>
          </p:cNvPr>
          <p:cNvSpPr>
            <a:spLocks noGrp="1"/>
          </p:cNvSpPr>
          <p:nvPr>
            <p:ph idx="1"/>
          </p:nvPr>
        </p:nvSpPr>
        <p:spPr>
          <a:xfrm>
            <a:off x="825137" y="1482315"/>
            <a:ext cx="10515600" cy="4694648"/>
          </a:xfrm>
        </p:spPr>
        <p:txBody>
          <a:bodyPr>
            <a:normAutofit/>
          </a:bodyPr>
          <a:lstStyle/>
          <a:p>
            <a:r>
              <a:rPr lang="ja-JP" altLang="en-US"/>
              <a:t>タスク間通信でメモリブロックを用いる場合、一般的な使い方</a:t>
            </a:r>
            <a:r>
              <a:rPr lang="en-US" altLang="ja-JP">
                <a:solidFill>
                  <a:srgbClr val="FF0000"/>
                </a:solidFill>
              </a:rPr>
              <a:t>※</a:t>
            </a:r>
            <a:r>
              <a:rPr lang="ja-JP" altLang="en-US"/>
              <a:t>として、</a:t>
            </a:r>
            <a:r>
              <a:rPr lang="ja-JP" altLang="en-US" u="sng"/>
              <a:t>送信するタスクがメモリブロックを獲得</a:t>
            </a:r>
            <a:r>
              <a:rPr lang="ja-JP" altLang="en-US"/>
              <a:t>し、</a:t>
            </a:r>
            <a:r>
              <a:rPr lang="ja-JP" altLang="en-US" u="sng"/>
              <a:t>受信したタスクがメモリブロックを解放</a:t>
            </a:r>
            <a:r>
              <a:rPr lang="ja-JP" altLang="en-US"/>
              <a:t>します。</a:t>
            </a:r>
            <a:endParaRPr lang="en-US" altLang="ja-JP"/>
          </a:p>
          <a:p>
            <a:pPr marL="0" indent="0">
              <a:buNone/>
            </a:pPr>
            <a:r>
              <a:rPr lang="en-US" altLang="ja-JP" sz="2000">
                <a:solidFill>
                  <a:srgbClr val="FF0000"/>
                </a:solidFill>
              </a:rPr>
              <a:t>  ※μITRON</a:t>
            </a:r>
            <a:r>
              <a:rPr lang="ja-JP" altLang="en-US" sz="2000">
                <a:solidFill>
                  <a:srgbClr val="FF0000"/>
                </a:solidFill>
              </a:rPr>
              <a:t>仕様書</a:t>
            </a:r>
            <a:r>
              <a:rPr lang="en-US" altLang="ja-JP" sz="2000">
                <a:solidFill>
                  <a:srgbClr val="FF0000"/>
                </a:solidFill>
              </a:rPr>
              <a:t>Ver4.02.00</a:t>
            </a:r>
            <a:r>
              <a:rPr lang="ja-JP" altLang="en-US" sz="2000">
                <a:solidFill>
                  <a:srgbClr val="FF0000"/>
                </a:solidFill>
              </a:rPr>
              <a:t>の</a:t>
            </a:r>
            <a:r>
              <a:rPr lang="en-US" altLang="ja-JP" sz="2000">
                <a:solidFill>
                  <a:srgbClr val="FF0000"/>
                </a:solidFill>
              </a:rPr>
              <a:t>P165</a:t>
            </a:r>
            <a:r>
              <a:rPr lang="ja-JP" altLang="en-US" sz="2000">
                <a:solidFill>
                  <a:srgbClr val="FF0000"/>
                </a:solidFill>
              </a:rPr>
              <a:t>に記載</a:t>
            </a:r>
            <a:endParaRPr lang="ja-JP" altLang="en-US">
              <a:solidFill>
                <a:srgbClr val="FF0000"/>
              </a:solidFill>
            </a:endParaRPr>
          </a:p>
        </p:txBody>
      </p:sp>
      <p:cxnSp>
        <p:nvCxnSpPr>
          <p:cNvPr id="5" name="直線コネクタ 4">
            <a:extLst>
              <a:ext uri="{FF2B5EF4-FFF2-40B4-BE49-F238E27FC236}">
                <a16:creationId xmlns:a16="http://schemas.microsoft.com/office/drawing/2014/main" id="{E1109B3A-36E7-4DAC-9D2F-FEB43A646A25}"/>
              </a:ext>
            </a:extLst>
          </p:cNvPr>
          <p:cNvCxnSpPr>
            <a:cxnSpLocks/>
          </p:cNvCxnSpPr>
          <p:nvPr/>
        </p:nvCxnSpPr>
        <p:spPr>
          <a:xfrm>
            <a:off x="2947029" y="3451996"/>
            <a:ext cx="0" cy="282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59676AE-7AC6-43A5-B189-E9C19A37587B}"/>
              </a:ext>
            </a:extLst>
          </p:cNvPr>
          <p:cNvCxnSpPr>
            <a:cxnSpLocks/>
          </p:cNvCxnSpPr>
          <p:nvPr/>
        </p:nvCxnSpPr>
        <p:spPr>
          <a:xfrm>
            <a:off x="67352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EEB0460-6EC9-4A3D-910E-634AC5F45B45}"/>
              </a:ext>
            </a:extLst>
          </p:cNvPr>
          <p:cNvSpPr txBox="1"/>
          <p:nvPr/>
        </p:nvSpPr>
        <p:spPr>
          <a:xfrm>
            <a:off x="6072863" y="3047048"/>
            <a:ext cx="2207620" cy="369332"/>
          </a:xfrm>
          <a:prstGeom prst="rect">
            <a:avLst/>
          </a:prstGeom>
          <a:noFill/>
        </p:spPr>
        <p:txBody>
          <a:bodyPr wrap="square" rtlCol="0">
            <a:spAutoFit/>
          </a:bodyPr>
          <a:lstStyle/>
          <a:p>
            <a:r>
              <a:rPr kumimoji="1" lang="ja-JP" altLang="en-US"/>
              <a:t>走行タスク</a:t>
            </a:r>
          </a:p>
        </p:txBody>
      </p:sp>
      <p:cxnSp>
        <p:nvCxnSpPr>
          <p:cNvPr id="13" name="直線矢印コネクタ 12">
            <a:extLst>
              <a:ext uri="{FF2B5EF4-FFF2-40B4-BE49-F238E27FC236}">
                <a16:creationId xmlns:a16="http://schemas.microsoft.com/office/drawing/2014/main" id="{96BD6D33-6DFB-4217-AE81-2D4C4C35BBC3}"/>
              </a:ext>
            </a:extLst>
          </p:cNvPr>
          <p:cNvCxnSpPr>
            <a:cxnSpLocks/>
          </p:cNvCxnSpPr>
          <p:nvPr/>
        </p:nvCxnSpPr>
        <p:spPr>
          <a:xfrm flipV="1">
            <a:off x="2947029" y="4305390"/>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1A5E842-FB7E-4A2D-B28B-B34E46CBDE17}"/>
              </a:ext>
            </a:extLst>
          </p:cNvPr>
          <p:cNvSpPr txBox="1"/>
          <p:nvPr/>
        </p:nvSpPr>
        <p:spPr>
          <a:xfrm>
            <a:off x="6778920" y="4305390"/>
            <a:ext cx="2918887" cy="1354217"/>
          </a:xfrm>
          <a:prstGeom prst="rect">
            <a:avLst/>
          </a:prstGeom>
          <a:noFill/>
        </p:spPr>
        <p:txBody>
          <a:bodyPr wrap="square" rtlCol="0">
            <a:spAutoFit/>
          </a:bodyPr>
          <a:lstStyle/>
          <a:p>
            <a:r>
              <a:rPr kumimoji="1" lang="ja-JP" altLang="en-US" sz="1600"/>
              <a:t>各種センサ値を基に、</a:t>
            </a:r>
            <a:endParaRPr kumimoji="1" lang="en-US" altLang="ja-JP" sz="1600"/>
          </a:p>
          <a:p>
            <a:r>
              <a:rPr kumimoji="1" lang="ja-JP" altLang="en-US" sz="1600"/>
              <a:t>走行体切り替え判断</a:t>
            </a:r>
            <a:endParaRPr kumimoji="1" lang="en-US" altLang="ja-JP" sz="1600"/>
          </a:p>
          <a:p>
            <a:r>
              <a:rPr lang="ja-JP" altLang="en-US" sz="1600"/>
              <a:t>区間切り替え判断</a:t>
            </a:r>
            <a:endParaRPr lang="en-US" altLang="ja-JP" sz="1600"/>
          </a:p>
          <a:p>
            <a:r>
              <a:rPr kumimoji="1" lang="ja-JP" altLang="en-US" sz="1600"/>
              <a:t>走行</a:t>
            </a:r>
            <a:endParaRPr kumimoji="1" lang="en-US" altLang="ja-JP" sz="1600"/>
          </a:p>
          <a:p>
            <a:r>
              <a:rPr lang="ja-JP" altLang="en-US" sz="1600"/>
              <a:t>を行う。</a:t>
            </a:r>
            <a:endParaRPr kumimoji="1" lang="ja-JP" altLang="en-US" sz="1600"/>
          </a:p>
        </p:txBody>
      </p:sp>
      <p:sp>
        <p:nvSpPr>
          <p:cNvPr id="19" name="テキスト ボックス 18">
            <a:extLst>
              <a:ext uri="{FF2B5EF4-FFF2-40B4-BE49-F238E27FC236}">
                <a16:creationId xmlns:a16="http://schemas.microsoft.com/office/drawing/2014/main" id="{705D43E3-EEA0-4632-8EE5-EA6891FC75F9}"/>
              </a:ext>
            </a:extLst>
          </p:cNvPr>
          <p:cNvSpPr txBox="1"/>
          <p:nvPr/>
        </p:nvSpPr>
        <p:spPr>
          <a:xfrm>
            <a:off x="2990693" y="3937384"/>
            <a:ext cx="3952271" cy="369332"/>
          </a:xfrm>
          <a:prstGeom prst="rect">
            <a:avLst/>
          </a:prstGeom>
          <a:noFill/>
        </p:spPr>
        <p:txBody>
          <a:bodyPr wrap="square" rtlCol="0">
            <a:spAutoFit/>
          </a:bodyPr>
          <a:lstStyle/>
          <a:p>
            <a:r>
              <a:rPr kumimoji="1" lang="ja-JP" altLang="en-US">
                <a:solidFill>
                  <a:srgbClr val="FF0000"/>
                </a:solidFill>
              </a:rPr>
              <a:t>メモリブロックへのポインタを送信</a:t>
            </a:r>
          </a:p>
        </p:txBody>
      </p:sp>
      <p:sp>
        <p:nvSpPr>
          <p:cNvPr id="21" name="テキスト ボックス 20">
            <a:extLst>
              <a:ext uri="{FF2B5EF4-FFF2-40B4-BE49-F238E27FC236}">
                <a16:creationId xmlns:a16="http://schemas.microsoft.com/office/drawing/2014/main" id="{A0BF6DE2-7BF3-4D6B-BC4C-DF4A06AB548D}"/>
              </a:ext>
            </a:extLst>
          </p:cNvPr>
          <p:cNvSpPr txBox="1"/>
          <p:nvPr/>
        </p:nvSpPr>
        <p:spPr>
          <a:xfrm>
            <a:off x="0" y="3491553"/>
            <a:ext cx="3031930" cy="338554"/>
          </a:xfrm>
          <a:prstGeom prst="rect">
            <a:avLst/>
          </a:prstGeom>
          <a:noFill/>
        </p:spPr>
        <p:txBody>
          <a:bodyPr wrap="square" rtlCol="0">
            <a:spAutoFit/>
          </a:bodyPr>
          <a:lstStyle/>
          <a:p>
            <a:r>
              <a:rPr kumimoji="1" lang="ja-JP" altLang="en-US" sz="1600"/>
              <a:t>最初に</a:t>
            </a:r>
            <a:r>
              <a:rPr kumimoji="1" lang="ja-JP" altLang="en-US" sz="1600">
                <a:solidFill>
                  <a:srgbClr val="FF0000"/>
                </a:solidFill>
              </a:rPr>
              <a:t>メモリブロックを獲得</a:t>
            </a:r>
          </a:p>
        </p:txBody>
      </p:sp>
      <p:sp>
        <p:nvSpPr>
          <p:cNvPr id="15" name="テキスト ボックス 14">
            <a:extLst>
              <a:ext uri="{FF2B5EF4-FFF2-40B4-BE49-F238E27FC236}">
                <a16:creationId xmlns:a16="http://schemas.microsoft.com/office/drawing/2014/main" id="{6D1997D8-8574-4849-A5FD-6BB22C312490}"/>
              </a:ext>
            </a:extLst>
          </p:cNvPr>
          <p:cNvSpPr txBox="1"/>
          <p:nvPr/>
        </p:nvSpPr>
        <p:spPr>
          <a:xfrm>
            <a:off x="2130607" y="3047048"/>
            <a:ext cx="2207620" cy="369332"/>
          </a:xfrm>
          <a:prstGeom prst="rect">
            <a:avLst/>
          </a:prstGeom>
          <a:noFill/>
        </p:spPr>
        <p:txBody>
          <a:bodyPr wrap="square" rtlCol="0">
            <a:spAutoFit/>
          </a:bodyPr>
          <a:lstStyle/>
          <a:p>
            <a:r>
              <a:rPr kumimoji="1" lang="ja-JP" altLang="en-US"/>
              <a:t>センサタスク</a:t>
            </a:r>
          </a:p>
        </p:txBody>
      </p:sp>
      <p:sp>
        <p:nvSpPr>
          <p:cNvPr id="17" name="テキスト ボックス 16">
            <a:extLst>
              <a:ext uri="{FF2B5EF4-FFF2-40B4-BE49-F238E27FC236}">
                <a16:creationId xmlns:a16="http://schemas.microsoft.com/office/drawing/2014/main" id="{7CD71A71-40AC-4B9F-9231-59E7F6EC011F}"/>
              </a:ext>
            </a:extLst>
          </p:cNvPr>
          <p:cNvSpPr txBox="1"/>
          <p:nvPr/>
        </p:nvSpPr>
        <p:spPr>
          <a:xfrm>
            <a:off x="824309" y="3866453"/>
            <a:ext cx="2207620" cy="338554"/>
          </a:xfrm>
          <a:prstGeom prst="rect">
            <a:avLst/>
          </a:prstGeom>
          <a:noFill/>
        </p:spPr>
        <p:txBody>
          <a:bodyPr wrap="square" rtlCol="0">
            <a:spAutoFit/>
          </a:bodyPr>
          <a:lstStyle/>
          <a:p>
            <a:r>
              <a:rPr kumimoji="1" lang="ja-JP" altLang="en-US" sz="1600"/>
              <a:t>各種センサ値書込</a:t>
            </a:r>
          </a:p>
        </p:txBody>
      </p:sp>
      <p:sp>
        <p:nvSpPr>
          <p:cNvPr id="22" name="テキスト ボックス 21">
            <a:extLst>
              <a:ext uri="{FF2B5EF4-FFF2-40B4-BE49-F238E27FC236}">
                <a16:creationId xmlns:a16="http://schemas.microsoft.com/office/drawing/2014/main" id="{4BCBD990-54CF-43DA-8603-BBC37851EF65}"/>
              </a:ext>
            </a:extLst>
          </p:cNvPr>
          <p:cNvSpPr txBox="1"/>
          <p:nvPr/>
        </p:nvSpPr>
        <p:spPr>
          <a:xfrm>
            <a:off x="6820155" y="5905789"/>
            <a:ext cx="3521462" cy="338554"/>
          </a:xfrm>
          <a:prstGeom prst="rect">
            <a:avLst/>
          </a:prstGeom>
          <a:noFill/>
        </p:spPr>
        <p:txBody>
          <a:bodyPr wrap="square" rtlCol="0">
            <a:spAutoFit/>
          </a:bodyPr>
          <a:lstStyle/>
          <a:p>
            <a:r>
              <a:rPr kumimoji="1" lang="ja-JP" altLang="en-US" sz="1600"/>
              <a:t>最後に</a:t>
            </a:r>
            <a:r>
              <a:rPr kumimoji="1" lang="ja-JP" altLang="en-US" sz="1600">
                <a:solidFill>
                  <a:srgbClr val="FF0000"/>
                </a:solidFill>
              </a:rPr>
              <a:t>メモリブロックを解放</a:t>
            </a:r>
          </a:p>
        </p:txBody>
      </p:sp>
      <p:sp>
        <p:nvSpPr>
          <p:cNvPr id="23" name="コンテンツ プレースホルダー 2">
            <a:extLst>
              <a:ext uri="{FF2B5EF4-FFF2-40B4-BE49-F238E27FC236}">
                <a16:creationId xmlns:a16="http://schemas.microsoft.com/office/drawing/2014/main" id="{ED630126-C994-4064-BDA3-E5806568D8C6}"/>
              </a:ext>
            </a:extLst>
          </p:cNvPr>
          <p:cNvSpPr txBox="1">
            <a:spLocks/>
          </p:cNvSpPr>
          <p:nvPr/>
        </p:nvSpPr>
        <p:spPr>
          <a:xfrm>
            <a:off x="576674" y="6492875"/>
            <a:ext cx="10515600" cy="3783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ET</a:t>
            </a:r>
            <a:r>
              <a:rPr lang="ja-JP" altLang="en-US"/>
              <a:t>ロボコン</a:t>
            </a:r>
            <a:r>
              <a:rPr lang="en-US" altLang="ja-JP"/>
              <a:t>2020 </a:t>
            </a:r>
            <a:r>
              <a:rPr lang="ja-JP" altLang="en-US"/>
              <a:t>チームべこたん設計資料より抜粋</a:t>
            </a:r>
            <a:endParaRPr lang="en-US" altLang="ja-JP"/>
          </a:p>
          <a:p>
            <a:endParaRPr lang="en-US" altLang="ja-JP"/>
          </a:p>
          <a:p>
            <a:endParaRPr lang="ja-JP" altLang="en-US"/>
          </a:p>
        </p:txBody>
      </p:sp>
    </p:spTree>
    <p:extLst>
      <p:ext uri="{BB962C8B-B14F-4D97-AF65-F5344CB8AC3E}">
        <p14:creationId xmlns:p14="http://schemas.microsoft.com/office/powerpoint/2010/main" val="172859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D8BEF-3EA5-4E2E-B862-6C647A2CC121}"/>
              </a:ext>
            </a:extLst>
          </p:cNvPr>
          <p:cNvSpPr>
            <a:spLocks noGrp="1"/>
          </p:cNvSpPr>
          <p:nvPr>
            <p:ph type="title"/>
          </p:nvPr>
        </p:nvSpPr>
        <p:spPr/>
        <p:txBody>
          <a:bodyPr/>
          <a:lstStyle/>
          <a:p>
            <a:r>
              <a:rPr kumimoji="1" lang="ja-JP" altLang="en-US"/>
              <a:t>動作環境</a:t>
            </a:r>
            <a:r>
              <a:rPr kumimoji="1" lang="en-US" altLang="ja-JP"/>
              <a:t>:</a:t>
            </a:r>
            <a:r>
              <a:rPr kumimoji="1" lang="ja-JP" altLang="en-US"/>
              <a:t>ソフトウェア</a:t>
            </a:r>
          </a:p>
        </p:txBody>
      </p:sp>
      <p:sp>
        <p:nvSpPr>
          <p:cNvPr id="3" name="コンテンツ プレースホルダー 2">
            <a:extLst>
              <a:ext uri="{FF2B5EF4-FFF2-40B4-BE49-F238E27FC236}">
                <a16:creationId xmlns:a16="http://schemas.microsoft.com/office/drawing/2014/main" id="{E3AA70A4-E9E6-4FC6-8A38-914771C99B1C}"/>
              </a:ext>
            </a:extLst>
          </p:cNvPr>
          <p:cNvSpPr>
            <a:spLocks noGrp="1"/>
          </p:cNvSpPr>
          <p:nvPr>
            <p:ph idx="1"/>
          </p:nvPr>
        </p:nvSpPr>
        <p:spPr/>
        <p:txBody>
          <a:bodyPr>
            <a:normAutofit lnSpcReduction="10000"/>
          </a:bodyPr>
          <a:lstStyle/>
          <a:p>
            <a:r>
              <a:rPr lang="ja-JP" altLang="ja-JP"/>
              <a:t>開発環境とアプリケーション</a:t>
            </a:r>
            <a:r>
              <a:rPr lang="en-US" altLang="ja-JP"/>
              <a:t>(</a:t>
            </a:r>
            <a:r>
              <a:rPr lang="ja-JP" altLang="ja-JP"/>
              <a:t>カップラーメンタイマ</a:t>
            </a:r>
            <a:r>
              <a:rPr lang="en-US" altLang="ja-JP"/>
              <a:t>)</a:t>
            </a:r>
            <a:r>
              <a:rPr lang="ja-JP" altLang="ja-JP"/>
              <a:t>仕様は、「名古屋大学情報学研究科附属組込みシステム研究センター</a:t>
            </a:r>
            <a:r>
              <a:rPr lang="en-US" altLang="ja-JP"/>
              <a:t>(NCES)</a:t>
            </a:r>
            <a:r>
              <a:rPr lang="ja-JP" altLang="ja-JP"/>
              <a:t>の組込みソフトウェア開発技術の基礎」</a:t>
            </a:r>
            <a:r>
              <a:rPr lang="ja-JP" altLang="en-US"/>
              <a:t>と同一です。次の</a:t>
            </a:r>
            <a:r>
              <a:rPr lang="en-US" altLang="ja-JP"/>
              <a:t>URL</a:t>
            </a:r>
            <a:r>
              <a:rPr lang="ja-JP" altLang="en-US"/>
              <a:t>から教材のダウンロードの申し込みができます。</a:t>
            </a:r>
            <a:endParaRPr lang="en-US" altLang="ja-JP"/>
          </a:p>
          <a:p>
            <a:pPr marL="0" indent="0">
              <a:buNone/>
            </a:pPr>
            <a:r>
              <a:rPr lang="ja-JP" altLang="ja-JP" sz="2000"/>
              <a:t>組込みソフトウェア開発技術の基礎（日本語版）</a:t>
            </a:r>
          </a:p>
          <a:p>
            <a:pPr marL="0" indent="0">
              <a:buNone/>
            </a:pPr>
            <a:r>
              <a:rPr lang="en-US" altLang="ja-JP" sz="1200" u="sng">
                <a:hlinkClick r:id="rId2"/>
              </a:rPr>
              <a:t>https://www.nces.i.nagoya-u.ac.jp/NEP/materials/about.html#dltext1</a:t>
            </a:r>
            <a:endParaRPr lang="ja-JP" altLang="ja-JP" sz="1200"/>
          </a:p>
          <a:p>
            <a:pPr marL="0" indent="0">
              <a:buNone/>
            </a:pPr>
            <a:r>
              <a:rPr lang="ja-JP" altLang="ja-JP" sz="2000"/>
              <a:t>組込みソフトウェア開発技術の基礎（英語版）</a:t>
            </a:r>
          </a:p>
          <a:p>
            <a:pPr marL="0" indent="0">
              <a:buNone/>
            </a:pPr>
            <a:r>
              <a:rPr lang="en-US" altLang="ja-JP" sz="1200" u="sng">
                <a:hlinkClick r:id="rId3"/>
              </a:rPr>
              <a:t>https://www.nces.i.nagoya-u.ac.jp/NEP/materials/about.html#dltext2</a:t>
            </a:r>
            <a:endParaRPr lang="ja-JP" altLang="ja-JP" sz="1200"/>
          </a:p>
          <a:p>
            <a:pPr marL="0" indent="0">
              <a:buNone/>
            </a:pPr>
            <a:r>
              <a:rPr lang="ja-JP" altLang="ja-JP" sz="2000"/>
              <a:t>組込みソフトウェア開発技術の基礎（日本語版）（</a:t>
            </a:r>
            <a:r>
              <a:rPr lang="en-US" altLang="ja-JP" sz="2000"/>
              <a:t>STM32</a:t>
            </a:r>
            <a:r>
              <a:rPr lang="ja-JP" altLang="ja-JP" sz="2000"/>
              <a:t>）</a:t>
            </a:r>
          </a:p>
          <a:p>
            <a:pPr marL="0" indent="0">
              <a:buNone/>
            </a:pPr>
            <a:r>
              <a:rPr lang="en-US" altLang="ja-JP" sz="1200" u="sng">
                <a:hlinkClick r:id="rId4"/>
              </a:rPr>
              <a:t>https://www.nces.i.nagoya-u.ac.jp/NEP/materials/about.html#dltext3</a:t>
            </a:r>
            <a:endParaRPr lang="ja-JP" altLang="ja-JP" sz="1200"/>
          </a:p>
          <a:p>
            <a:pPr marL="0" indent="0">
              <a:buNone/>
            </a:pPr>
            <a:r>
              <a:rPr lang="ja-JP" altLang="ja-JP" sz="2000"/>
              <a:t>組込みソフトウェア開発技術の基礎（英語版）（</a:t>
            </a:r>
            <a:r>
              <a:rPr lang="en-US" altLang="ja-JP" sz="2000"/>
              <a:t>STM32</a:t>
            </a:r>
            <a:r>
              <a:rPr lang="ja-JP" altLang="ja-JP" sz="2000"/>
              <a:t>）</a:t>
            </a:r>
          </a:p>
          <a:p>
            <a:pPr marL="0" indent="0">
              <a:buNone/>
            </a:pPr>
            <a:r>
              <a:rPr lang="en-US" altLang="ja-JP" sz="1200" u="sng">
                <a:hlinkClick r:id="rId5"/>
              </a:rPr>
              <a:t>https://www.nces.i.nagoya-u.ac.jp/NEP/materials/about.html#dltext4</a:t>
            </a:r>
            <a:endParaRPr lang="ja-JP" altLang="ja-JP" sz="1500"/>
          </a:p>
          <a:p>
            <a:pPr marL="0" indent="0">
              <a:buNone/>
            </a:pPr>
            <a:r>
              <a:rPr lang="ja-JP" altLang="en-US"/>
              <a:t>ダウンロードした教材の</a:t>
            </a:r>
            <a:r>
              <a:rPr lang="ja-JP" altLang="ja-JP"/>
              <a:t>「</a:t>
            </a:r>
            <a:r>
              <a:rPr lang="en-US" altLang="ja-JP"/>
              <a:t>5.</a:t>
            </a:r>
            <a:r>
              <a:rPr lang="ja-JP" altLang="ja-JP"/>
              <a:t>開発環境の確認編」</a:t>
            </a:r>
            <a:r>
              <a:rPr lang="ja-JP" altLang="en-US"/>
              <a:t>従って環境構築してください。</a:t>
            </a:r>
            <a:endParaRPr lang="en-US" altLang="ja-JP"/>
          </a:p>
          <a:p>
            <a:pPr marL="0" indent="0">
              <a:buNone/>
            </a:pPr>
            <a:endParaRPr lang="en-US" altLang="ja-JP" sz="2000"/>
          </a:p>
          <a:p>
            <a:pPr marL="0" indent="0">
              <a:buNone/>
            </a:pPr>
            <a:endParaRPr kumimoji="1" lang="ja-JP" altLang="en-US"/>
          </a:p>
        </p:txBody>
      </p:sp>
    </p:spTree>
    <p:extLst>
      <p:ext uri="{BB962C8B-B14F-4D97-AF65-F5344CB8AC3E}">
        <p14:creationId xmlns:p14="http://schemas.microsoft.com/office/powerpoint/2010/main" val="392852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F47D3-6BB7-4BE3-8714-36DA890DE1EA}"/>
              </a:ext>
            </a:extLst>
          </p:cNvPr>
          <p:cNvSpPr>
            <a:spLocks noGrp="1"/>
          </p:cNvSpPr>
          <p:nvPr>
            <p:ph type="title"/>
          </p:nvPr>
        </p:nvSpPr>
        <p:spPr/>
        <p:txBody>
          <a:bodyPr>
            <a:normAutofit fontScale="90000"/>
          </a:bodyPr>
          <a:lstStyle/>
          <a:p>
            <a:r>
              <a:rPr lang="ja-JP" altLang="en-US"/>
              <a:t>他タスクのメッセージをトリガに、メッセージを送信する場合</a:t>
            </a:r>
            <a:endParaRPr kumimoji="1" lang="ja-JP" altLang="en-US"/>
          </a:p>
        </p:txBody>
      </p:sp>
      <p:sp>
        <p:nvSpPr>
          <p:cNvPr id="3" name="コンテンツ プレースホルダー 2">
            <a:extLst>
              <a:ext uri="{FF2B5EF4-FFF2-40B4-BE49-F238E27FC236}">
                <a16:creationId xmlns:a16="http://schemas.microsoft.com/office/drawing/2014/main" id="{0E6595B6-4628-498B-A76E-0BA6B3C6F758}"/>
              </a:ext>
            </a:extLst>
          </p:cNvPr>
          <p:cNvSpPr>
            <a:spLocks noGrp="1"/>
          </p:cNvSpPr>
          <p:nvPr>
            <p:ph idx="1"/>
          </p:nvPr>
        </p:nvSpPr>
        <p:spPr>
          <a:xfrm>
            <a:off x="838200" y="1821642"/>
            <a:ext cx="10515600" cy="4351338"/>
          </a:xfrm>
        </p:spPr>
        <p:txBody>
          <a:bodyPr>
            <a:normAutofit/>
          </a:bodyPr>
          <a:lstStyle/>
          <a:p>
            <a:r>
              <a:rPr lang="ja-JP" altLang="en-US"/>
              <a:t>前々ページの「よくあるシーケンス図」を全ページの「メモリブロックの一般的な使い方」に従って実装しようとすると、何か気が付きませんか</a:t>
            </a:r>
            <a:r>
              <a:rPr lang="en-US" altLang="ja-JP"/>
              <a:t>?</a:t>
            </a:r>
            <a:endParaRPr lang="ja-JP" altLang="en-US"/>
          </a:p>
        </p:txBody>
      </p:sp>
      <p:cxnSp>
        <p:nvCxnSpPr>
          <p:cNvPr id="5" name="直線コネクタ 4">
            <a:extLst>
              <a:ext uri="{FF2B5EF4-FFF2-40B4-BE49-F238E27FC236}">
                <a16:creationId xmlns:a16="http://schemas.microsoft.com/office/drawing/2014/main" id="{E1109B3A-36E7-4DAC-9D2F-FEB43A646A25}"/>
              </a:ext>
            </a:extLst>
          </p:cNvPr>
          <p:cNvCxnSpPr>
            <a:cxnSpLocks/>
          </p:cNvCxnSpPr>
          <p:nvPr/>
        </p:nvCxnSpPr>
        <p:spPr>
          <a:xfrm>
            <a:off x="2947029" y="3451996"/>
            <a:ext cx="0" cy="282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59676AE-7AC6-43A5-B189-E9C19A37587B}"/>
              </a:ext>
            </a:extLst>
          </p:cNvPr>
          <p:cNvCxnSpPr>
            <a:cxnSpLocks/>
          </p:cNvCxnSpPr>
          <p:nvPr/>
        </p:nvCxnSpPr>
        <p:spPr>
          <a:xfrm>
            <a:off x="67352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EEB0460-6EC9-4A3D-910E-634AC5F45B45}"/>
              </a:ext>
            </a:extLst>
          </p:cNvPr>
          <p:cNvSpPr txBox="1"/>
          <p:nvPr/>
        </p:nvSpPr>
        <p:spPr>
          <a:xfrm>
            <a:off x="5617569" y="3047048"/>
            <a:ext cx="2207620" cy="369332"/>
          </a:xfrm>
          <a:prstGeom prst="rect">
            <a:avLst/>
          </a:prstGeom>
          <a:noFill/>
        </p:spPr>
        <p:txBody>
          <a:bodyPr wrap="square" rtlCol="0">
            <a:spAutoFit/>
          </a:bodyPr>
          <a:lstStyle/>
          <a:p>
            <a:pPr algn="ctr"/>
            <a:r>
              <a:rPr lang="ja-JP" altLang="en-US"/>
              <a:t>タスク</a:t>
            </a:r>
            <a:r>
              <a:rPr lang="en-US" altLang="ja-JP"/>
              <a:t>B</a:t>
            </a:r>
            <a:endParaRPr kumimoji="1" lang="ja-JP" altLang="en-US"/>
          </a:p>
        </p:txBody>
      </p:sp>
      <p:cxnSp>
        <p:nvCxnSpPr>
          <p:cNvPr id="13" name="直線矢印コネクタ 12">
            <a:extLst>
              <a:ext uri="{FF2B5EF4-FFF2-40B4-BE49-F238E27FC236}">
                <a16:creationId xmlns:a16="http://schemas.microsoft.com/office/drawing/2014/main" id="{96BD6D33-6DFB-4217-AE81-2D4C4C35BBC3}"/>
              </a:ext>
            </a:extLst>
          </p:cNvPr>
          <p:cNvCxnSpPr>
            <a:cxnSpLocks/>
          </p:cNvCxnSpPr>
          <p:nvPr/>
        </p:nvCxnSpPr>
        <p:spPr>
          <a:xfrm flipV="1">
            <a:off x="2947029" y="3997311"/>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05D43E3-EEA0-4632-8EE5-EA6891FC75F9}"/>
              </a:ext>
            </a:extLst>
          </p:cNvPr>
          <p:cNvSpPr txBox="1"/>
          <p:nvPr/>
        </p:nvSpPr>
        <p:spPr>
          <a:xfrm>
            <a:off x="2990694" y="3426006"/>
            <a:ext cx="3728234" cy="584775"/>
          </a:xfrm>
          <a:prstGeom prst="rect">
            <a:avLst/>
          </a:prstGeom>
          <a:noFill/>
        </p:spPr>
        <p:txBody>
          <a:bodyPr wrap="square" rtlCol="0">
            <a:spAutoFit/>
          </a:bodyPr>
          <a:lstStyle/>
          <a:p>
            <a:r>
              <a:rPr kumimoji="1" lang="ja-JP" altLang="en-US" sz="1600"/>
              <a:t>タスク</a:t>
            </a:r>
            <a:r>
              <a:rPr kumimoji="1" lang="en-US" altLang="ja-JP" sz="1600"/>
              <a:t>A</a:t>
            </a:r>
            <a:r>
              <a:rPr kumimoji="1" lang="ja-JP" altLang="en-US" sz="1600"/>
              <a:t>が獲得した</a:t>
            </a:r>
            <a:endParaRPr kumimoji="1" lang="en-US" altLang="ja-JP" sz="1600"/>
          </a:p>
          <a:p>
            <a:r>
              <a:rPr kumimoji="1" lang="ja-JP" altLang="en-US" sz="1600"/>
              <a:t>メモリブロックへのポインタを送信</a:t>
            </a:r>
          </a:p>
        </p:txBody>
      </p:sp>
      <p:sp>
        <p:nvSpPr>
          <p:cNvPr id="21" name="テキスト ボックス 20">
            <a:extLst>
              <a:ext uri="{FF2B5EF4-FFF2-40B4-BE49-F238E27FC236}">
                <a16:creationId xmlns:a16="http://schemas.microsoft.com/office/drawing/2014/main" id="{A0BF6DE2-7BF3-4D6B-BC4C-DF4A06AB548D}"/>
              </a:ext>
            </a:extLst>
          </p:cNvPr>
          <p:cNvSpPr txBox="1"/>
          <p:nvPr/>
        </p:nvSpPr>
        <p:spPr>
          <a:xfrm>
            <a:off x="0" y="3491553"/>
            <a:ext cx="3031930" cy="307777"/>
          </a:xfrm>
          <a:prstGeom prst="rect">
            <a:avLst/>
          </a:prstGeom>
          <a:noFill/>
        </p:spPr>
        <p:txBody>
          <a:bodyPr wrap="square" rtlCol="0">
            <a:spAutoFit/>
          </a:bodyPr>
          <a:lstStyle/>
          <a:p>
            <a:r>
              <a:rPr lang="ja-JP" altLang="en-US" sz="1400"/>
              <a:t>         </a:t>
            </a:r>
            <a:r>
              <a:rPr kumimoji="1" lang="ja-JP" altLang="en-US" sz="1400"/>
              <a:t>メモリブロックを獲得</a:t>
            </a:r>
          </a:p>
        </p:txBody>
      </p:sp>
      <p:sp>
        <p:nvSpPr>
          <p:cNvPr id="15" name="テキスト ボックス 14">
            <a:extLst>
              <a:ext uri="{FF2B5EF4-FFF2-40B4-BE49-F238E27FC236}">
                <a16:creationId xmlns:a16="http://schemas.microsoft.com/office/drawing/2014/main" id="{6D1997D8-8574-4849-A5FD-6BB22C312490}"/>
              </a:ext>
            </a:extLst>
          </p:cNvPr>
          <p:cNvSpPr txBox="1"/>
          <p:nvPr/>
        </p:nvSpPr>
        <p:spPr>
          <a:xfrm>
            <a:off x="1843219" y="3047048"/>
            <a:ext cx="2207620" cy="369332"/>
          </a:xfrm>
          <a:prstGeom prst="rect">
            <a:avLst/>
          </a:prstGeom>
          <a:noFill/>
        </p:spPr>
        <p:txBody>
          <a:bodyPr wrap="square" rtlCol="0">
            <a:spAutoFit/>
          </a:bodyPr>
          <a:lstStyle/>
          <a:p>
            <a:pPr algn="ctr"/>
            <a:r>
              <a:rPr kumimoji="1" lang="ja-JP" altLang="en-US"/>
              <a:t>タスク</a:t>
            </a:r>
            <a:r>
              <a:rPr kumimoji="1" lang="en-US" altLang="ja-JP"/>
              <a:t>A</a:t>
            </a:r>
            <a:endParaRPr kumimoji="1" lang="ja-JP" altLang="en-US"/>
          </a:p>
        </p:txBody>
      </p:sp>
      <p:cxnSp>
        <p:nvCxnSpPr>
          <p:cNvPr id="16" name="直線コネクタ 15">
            <a:extLst>
              <a:ext uri="{FF2B5EF4-FFF2-40B4-BE49-F238E27FC236}">
                <a16:creationId xmlns:a16="http://schemas.microsoft.com/office/drawing/2014/main" id="{6834B271-9511-4DEB-871E-B00FA38E6F09}"/>
              </a:ext>
            </a:extLst>
          </p:cNvPr>
          <p:cNvCxnSpPr>
            <a:cxnSpLocks/>
          </p:cNvCxnSpPr>
          <p:nvPr/>
        </p:nvCxnSpPr>
        <p:spPr>
          <a:xfrm>
            <a:off x="105071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F9CCEC3-6F78-4959-B31E-184BAF71496B}"/>
              </a:ext>
            </a:extLst>
          </p:cNvPr>
          <p:cNvCxnSpPr>
            <a:cxnSpLocks/>
          </p:cNvCxnSpPr>
          <p:nvPr/>
        </p:nvCxnSpPr>
        <p:spPr>
          <a:xfrm flipV="1">
            <a:off x="6721379" y="5393171"/>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23AE4B79-52E4-4927-8F2C-AC40AF814797}"/>
              </a:ext>
            </a:extLst>
          </p:cNvPr>
          <p:cNvSpPr txBox="1"/>
          <p:nvPr/>
        </p:nvSpPr>
        <p:spPr>
          <a:xfrm>
            <a:off x="9403347" y="3047048"/>
            <a:ext cx="2207620" cy="369332"/>
          </a:xfrm>
          <a:prstGeom prst="rect">
            <a:avLst/>
          </a:prstGeom>
          <a:noFill/>
        </p:spPr>
        <p:txBody>
          <a:bodyPr wrap="square" rtlCol="0">
            <a:spAutoFit/>
          </a:bodyPr>
          <a:lstStyle/>
          <a:p>
            <a:pPr algn="ctr"/>
            <a:r>
              <a:rPr lang="ja-JP" altLang="en-US"/>
              <a:t>タスク</a:t>
            </a:r>
            <a:r>
              <a:rPr lang="en-US" altLang="ja-JP"/>
              <a:t>C</a:t>
            </a:r>
            <a:endParaRPr kumimoji="1" lang="ja-JP" altLang="en-US"/>
          </a:p>
        </p:txBody>
      </p:sp>
      <p:sp>
        <p:nvSpPr>
          <p:cNvPr id="26" name="テキスト ボックス 25">
            <a:extLst>
              <a:ext uri="{FF2B5EF4-FFF2-40B4-BE49-F238E27FC236}">
                <a16:creationId xmlns:a16="http://schemas.microsoft.com/office/drawing/2014/main" id="{41F36233-B64B-49B5-956F-EB05E9F15B95}"/>
              </a:ext>
            </a:extLst>
          </p:cNvPr>
          <p:cNvSpPr txBox="1"/>
          <p:nvPr/>
        </p:nvSpPr>
        <p:spPr>
          <a:xfrm>
            <a:off x="3296585" y="4100510"/>
            <a:ext cx="3422343" cy="338554"/>
          </a:xfrm>
          <a:prstGeom prst="rect">
            <a:avLst/>
          </a:prstGeom>
          <a:noFill/>
        </p:spPr>
        <p:txBody>
          <a:bodyPr wrap="square" rtlCol="0">
            <a:spAutoFit/>
          </a:bodyPr>
          <a:lstStyle/>
          <a:p>
            <a:r>
              <a:rPr lang="ja-JP" altLang="en-US" sz="1600"/>
              <a:t>         </a:t>
            </a:r>
            <a:r>
              <a:rPr kumimoji="1" lang="ja-JP" altLang="en-US" sz="1600">
                <a:solidFill>
                  <a:srgbClr val="FF0000"/>
                </a:solidFill>
              </a:rPr>
              <a:t>メモリブロックを獲得</a:t>
            </a:r>
          </a:p>
        </p:txBody>
      </p:sp>
      <p:sp>
        <p:nvSpPr>
          <p:cNvPr id="27" name="テキスト ボックス 26">
            <a:extLst>
              <a:ext uri="{FF2B5EF4-FFF2-40B4-BE49-F238E27FC236}">
                <a16:creationId xmlns:a16="http://schemas.microsoft.com/office/drawing/2014/main" id="{3C12620A-AD91-4770-B4A1-5D0CBC02D2A9}"/>
              </a:ext>
            </a:extLst>
          </p:cNvPr>
          <p:cNvSpPr txBox="1"/>
          <p:nvPr/>
        </p:nvSpPr>
        <p:spPr>
          <a:xfrm>
            <a:off x="4279291" y="4484267"/>
            <a:ext cx="2537869" cy="584775"/>
          </a:xfrm>
          <a:prstGeom prst="rect">
            <a:avLst/>
          </a:prstGeom>
          <a:noFill/>
        </p:spPr>
        <p:txBody>
          <a:bodyPr wrap="square" rtlCol="0">
            <a:spAutoFit/>
          </a:bodyPr>
          <a:lstStyle/>
          <a:p>
            <a:r>
              <a:rPr lang="ja-JP" altLang="en-US" sz="1600">
                <a:solidFill>
                  <a:srgbClr val="FF0000"/>
                </a:solidFill>
              </a:rPr>
              <a:t>転送する場合は受信したメッセージをコピー</a:t>
            </a:r>
            <a:endParaRPr kumimoji="1" lang="ja-JP" altLang="en-US" sz="1600">
              <a:solidFill>
                <a:srgbClr val="FF0000"/>
              </a:solidFill>
            </a:endParaRPr>
          </a:p>
        </p:txBody>
      </p:sp>
      <p:sp>
        <p:nvSpPr>
          <p:cNvPr id="28" name="テキスト ボックス 27">
            <a:extLst>
              <a:ext uri="{FF2B5EF4-FFF2-40B4-BE49-F238E27FC236}">
                <a16:creationId xmlns:a16="http://schemas.microsoft.com/office/drawing/2014/main" id="{22F14392-B509-4E2C-ABC2-178AEF2D0B05}"/>
              </a:ext>
            </a:extLst>
          </p:cNvPr>
          <p:cNvSpPr txBox="1"/>
          <p:nvPr/>
        </p:nvSpPr>
        <p:spPr>
          <a:xfrm>
            <a:off x="6748185" y="4729992"/>
            <a:ext cx="3577252" cy="584775"/>
          </a:xfrm>
          <a:prstGeom prst="rect">
            <a:avLst/>
          </a:prstGeom>
          <a:noFill/>
        </p:spPr>
        <p:txBody>
          <a:bodyPr wrap="square" rtlCol="0">
            <a:spAutoFit/>
          </a:bodyPr>
          <a:lstStyle/>
          <a:p>
            <a:r>
              <a:rPr kumimoji="1" lang="ja-JP" altLang="en-US" sz="1600"/>
              <a:t>タスク</a:t>
            </a:r>
            <a:r>
              <a:rPr kumimoji="1" lang="en-US" altLang="ja-JP" sz="1600"/>
              <a:t>B</a:t>
            </a:r>
            <a:r>
              <a:rPr kumimoji="1" lang="ja-JP" altLang="en-US" sz="1600"/>
              <a:t>が獲得した</a:t>
            </a:r>
            <a:endParaRPr kumimoji="1" lang="en-US" altLang="ja-JP" sz="1600"/>
          </a:p>
          <a:p>
            <a:r>
              <a:rPr kumimoji="1" lang="ja-JP" altLang="en-US" sz="1600"/>
              <a:t>メモリブロックへのポインタを送信</a:t>
            </a:r>
          </a:p>
        </p:txBody>
      </p:sp>
      <p:sp>
        <p:nvSpPr>
          <p:cNvPr id="29" name="テキスト ボックス 28">
            <a:extLst>
              <a:ext uri="{FF2B5EF4-FFF2-40B4-BE49-F238E27FC236}">
                <a16:creationId xmlns:a16="http://schemas.microsoft.com/office/drawing/2014/main" id="{082F6EF3-856F-4C85-962E-83DF3F680C93}"/>
              </a:ext>
            </a:extLst>
          </p:cNvPr>
          <p:cNvSpPr txBox="1"/>
          <p:nvPr/>
        </p:nvSpPr>
        <p:spPr>
          <a:xfrm>
            <a:off x="3785230" y="5428788"/>
            <a:ext cx="3031930" cy="584775"/>
          </a:xfrm>
          <a:prstGeom prst="rect">
            <a:avLst/>
          </a:prstGeom>
          <a:noFill/>
        </p:spPr>
        <p:txBody>
          <a:bodyPr wrap="square" rtlCol="0">
            <a:spAutoFit/>
          </a:bodyPr>
          <a:lstStyle/>
          <a:p>
            <a:pPr algn="r"/>
            <a:r>
              <a:rPr lang="ja-JP" altLang="en-US" sz="1600">
                <a:solidFill>
                  <a:srgbClr val="FF0000"/>
                </a:solidFill>
              </a:rPr>
              <a:t>タスク</a:t>
            </a:r>
            <a:r>
              <a:rPr lang="en-US" altLang="ja-JP" sz="1600">
                <a:solidFill>
                  <a:srgbClr val="FF0000"/>
                </a:solidFill>
              </a:rPr>
              <a:t>A</a:t>
            </a:r>
            <a:r>
              <a:rPr lang="ja-JP" altLang="en-US" sz="1600">
                <a:solidFill>
                  <a:srgbClr val="FF0000"/>
                </a:solidFill>
              </a:rPr>
              <a:t>が獲得したメモリブロックを解放</a:t>
            </a:r>
            <a:endParaRPr kumimoji="1" lang="ja-JP" altLang="en-US" sz="1600">
              <a:solidFill>
                <a:srgbClr val="FF0000"/>
              </a:solidFill>
            </a:endParaRPr>
          </a:p>
        </p:txBody>
      </p:sp>
      <p:sp>
        <p:nvSpPr>
          <p:cNvPr id="30" name="吹き出し: 四角形 29">
            <a:extLst>
              <a:ext uri="{FF2B5EF4-FFF2-40B4-BE49-F238E27FC236}">
                <a16:creationId xmlns:a16="http://schemas.microsoft.com/office/drawing/2014/main" id="{C74F6755-9436-4692-97BB-FFA643850647}"/>
              </a:ext>
            </a:extLst>
          </p:cNvPr>
          <p:cNvSpPr/>
          <p:nvPr/>
        </p:nvSpPr>
        <p:spPr>
          <a:xfrm>
            <a:off x="7425268" y="3311719"/>
            <a:ext cx="2588622" cy="1098331"/>
          </a:xfrm>
          <a:prstGeom prst="wedgeRectCallout">
            <a:avLst>
              <a:gd name="adj1" fmla="val -76201"/>
              <a:gd name="adj2" fmla="val 322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タスク</a:t>
            </a:r>
            <a:r>
              <a:rPr kumimoji="1" lang="en-US" altLang="ja-JP" sz="1600">
                <a:solidFill>
                  <a:schemeClr val="tx1"/>
                </a:solidFill>
              </a:rPr>
              <a:t>A</a:t>
            </a:r>
            <a:r>
              <a:rPr kumimoji="1" lang="ja-JP" altLang="en-US" sz="1600">
                <a:solidFill>
                  <a:schemeClr val="tx1"/>
                </a:solidFill>
              </a:rPr>
              <a:t>からのメッセージ受信をトリガに、タスク</a:t>
            </a:r>
            <a:r>
              <a:rPr kumimoji="1" lang="en-US" altLang="ja-JP" sz="1600">
                <a:solidFill>
                  <a:schemeClr val="tx1"/>
                </a:solidFill>
              </a:rPr>
              <a:t>C</a:t>
            </a:r>
            <a:r>
              <a:rPr kumimoji="1" lang="ja-JP" altLang="en-US" sz="1600">
                <a:solidFill>
                  <a:schemeClr val="tx1"/>
                </a:solidFill>
              </a:rPr>
              <a:t>にメッセージ送信する場合</a:t>
            </a:r>
          </a:p>
        </p:txBody>
      </p:sp>
      <p:sp>
        <p:nvSpPr>
          <p:cNvPr id="31" name="テキスト ボックス 30">
            <a:extLst>
              <a:ext uri="{FF2B5EF4-FFF2-40B4-BE49-F238E27FC236}">
                <a16:creationId xmlns:a16="http://schemas.microsoft.com/office/drawing/2014/main" id="{18FDA2DC-6A23-4A97-AA56-6EDF4E3BC460}"/>
              </a:ext>
            </a:extLst>
          </p:cNvPr>
          <p:cNvSpPr txBox="1"/>
          <p:nvPr/>
        </p:nvSpPr>
        <p:spPr>
          <a:xfrm>
            <a:off x="7437053" y="5557984"/>
            <a:ext cx="3031930" cy="584775"/>
          </a:xfrm>
          <a:prstGeom prst="rect">
            <a:avLst/>
          </a:prstGeom>
          <a:noFill/>
        </p:spPr>
        <p:txBody>
          <a:bodyPr wrap="square" rtlCol="0">
            <a:spAutoFit/>
          </a:bodyPr>
          <a:lstStyle/>
          <a:p>
            <a:pPr algn="r"/>
            <a:r>
              <a:rPr lang="ja-JP" altLang="en-US" sz="1600"/>
              <a:t>タスク</a:t>
            </a:r>
            <a:r>
              <a:rPr lang="en-US" altLang="ja-JP" sz="1600"/>
              <a:t>B</a:t>
            </a:r>
            <a:r>
              <a:rPr lang="ja-JP" altLang="en-US" sz="1600"/>
              <a:t>が獲得したメモリブロックを解放</a:t>
            </a:r>
            <a:endParaRPr kumimoji="1" lang="ja-JP" altLang="en-US" sz="1600"/>
          </a:p>
        </p:txBody>
      </p:sp>
    </p:spTree>
    <p:extLst>
      <p:ext uri="{BB962C8B-B14F-4D97-AF65-F5344CB8AC3E}">
        <p14:creationId xmlns:p14="http://schemas.microsoft.com/office/powerpoint/2010/main" val="2308777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F47D3-6BB7-4BE3-8714-36DA890DE1EA}"/>
              </a:ext>
            </a:extLst>
          </p:cNvPr>
          <p:cNvSpPr>
            <a:spLocks noGrp="1"/>
          </p:cNvSpPr>
          <p:nvPr>
            <p:ph type="title"/>
          </p:nvPr>
        </p:nvSpPr>
        <p:spPr/>
        <p:txBody>
          <a:bodyPr/>
          <a:lstStyle/>
          <a:p>
            <a:r>
              <a:rPr lang="ja-JP" altLang="en-US"/>
              <a:t>メモリブロックの転送</a:t>
            </a:r>
            <a:endParaRPr kumimoji="1" lang="ja-JP" altLang="en-US"/>
          </a:p>
        </p:txBody>
      </p:sp>
      <p:sp>
        <p:nvSpPr>
          <p:cNvPr id="3" name="コンテンツ プレースホルダー 2">
            <a:extLst>
              <a:ext uri="{FF2B5EF4-FFF2-40B4-BE49-F238E27FC236}">
                <a16:creationId xmlns:a16="http://schemas.microsoft.com/office/drawing/2014/main" id="{0E6595B6-4628-498B-A76E-0BA6B3C6F758}"/>
              </a:ext>
            </a:extLst>
          </p:cNvPr>
          <p:cNvSpPr>
            <a:spLocks noGrp="1"/>
          </p:cNvSpPr>
          <p:nvPr>
            <p:ph idx="1"/>
          </p:nvPr>
        </p:nvSpPr>
        <p:spPr>
          <a:xfrm>
            <a:off x="838200" y="1821642"/>
            <a:ext cx="10515600" cy="4351338"/>
          </a:xfrm>
        </p:spPr>
        <p:txBody>
          <a:bodyPr>
            <a:normAutofit/>
          </a:bodyPr>
          <a:lstStyle/>
          <a:p>
            <a:r>
              <a:rPr lang="ja-JP" altLang="en-US"/>
              <a:t>タスク</a:t>
            </a:r>
            <a:r>
              <a:rPr lang="en-US" altLang="ja-JP"/>
              <a:t>B</a:t>
            </a:r>
            <a:r>
              <a:rPr lang="ja-JP" altLang="en-US"/>
              <a:t>はメモリブロックを解放せず、タスク</a:t>
            </a:r>
            <a:r>
              <a:rPr lang="en-US" altLang="ja-JP"/>
              <a:t>C</a:t>
            </a:r>
            <a:r>
              <a:rPr lang="ja-JP" altLang="en-US"/>
              <a:t>に転送する</a:t>
            </a:r>
            <a:endParaRPr lang="en-US" altLang="ja-JP"/>
          </a:p>
          <a:p>
            <a:r>
              <a:rPr lang="ja-JP" altLang="en-US"/>
              <a:t>メモリブロックの中身を書き換えて使い回すことも可能</a:t>
            </a:r>
            <a:endParaRPr lang="en-US" altLang="ja-JP"/>
          </a:p>
        </p:txBody>
      </p:sp>
      <p:cxnSp>
        <p:nvCxnSpPr>
          <p:cNvPr id="5" name="直線コネクタ 4">
            <a:extLst>
              <a:ext uri="{FF2B5EF4-FFF2-40B4-BE49-F238E27FC236}">
                <a16:creationId xmlns:a16="http://schemas.microsoft.com/office/drawing/2014/main" id="{E1109B3A-36E7-4DAC-9D2F-FEB43A646A25}"/>
              </a:ext>
            </a:extLst>
          </p:cNvPr>
          <p:cNvCxnSpPr>
            <a:cxnSpLocks/>
          </p:cNvCxnSpPr>
          <p:nvPr/>
        </p:nvCxnSpPr>
        <p:spPr>
          <a:xfrm>
            <a:off x="2947029" y="3451996"/>
            <a:ext cx="0" cy="282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59676AE-7AC6-43A5-B189-E9C19A37587B}"/>
              </a:ext>
            </a:extLst>
          </p:cNvPr>
          <p:cNvCxnSpPr>
            <a:cxnSpLocks/>
          </p:cNvCxnSpPr>
          <p:nvPr/>
        </p:nvCxnSpPr>
        <p:spPr>
          <a:xfrm>
            <a:off x="67352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EEB0460-6EC9-4A3D-910E-634AC5F45B45}"/>
              </a:ext>
            </a:extLst>
          </p:cNvPr>
          <p:cNvSpPr txBox="1"/>
          <p:nvPr/>
        </p:nvSpPr>
        <p:spPr>
          <a:xfrm>
            <a:off x="5617569" y="3047048"/>
            <a:ext cx="2207620" cy="369332"/>
          </a:xfrm>
          <a:prstGeom prst="rect">
            <a:avLst/>
          </a:prstGeom>
          <a:noFill/>
        </p:spPr>
        <p:txBody>
          <a:bodyPr wrap="square" rtlCol="0">
            <a:spAutoFit/>
          </a:bodyPr>
          <a:lstStyle/>
          <a:p>
            <a:pPr algn="ctr"/>
            <a:r>
              <a:rPr lang="ja-JP" altLang="en-US"/>
              <a:t>タスク</a:t>
            </a:r>
            <a:r>
              <a:rPr lang="en-US" altLang="ja-JP"/>
              <a:t>B</a:t>
            </a:r>
            <a:endParaRPr kumimoji="1" lang="ja-JP" altLang="en-US"/>
          </a:p>
        </p:txBody>
      </p:sp>
      <p:cxnSp>
        <p:nvCxnSpPr>
          <p:cNvPr id="13" name="直線矢印コネクタ 12">
            <a:extLst>
              <a:ext uri="{FF2B5EF4-FFF2-40B4-BE49-F238E27FC236}">
                <a16:creationId xmlns:a16="http://schemas.microsoft.com/office/drawing/2014/main" id="{96BD6D33-6DFB-4217-AE81-2D4C4C35BBC3}"/>
              </a:ext>
            </a:extLst>
          </p:cNvPr>
          <p:cNvCxnSpPr>
            <a:cxnSpLocks/>
          </p:cNvCxnSpPr>
          <p:nvPr/>
        </p:nvCxnSpPr>
        <p:spPr>
          <a:xfrm flipV="1">
            <a:off x="2947029" y="3997311"/>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05D43E3-EEA0-4632-8EE5-EA6891FC75F9}"/>
              </a:ext>
            </a:extLst>
          </p:cNvPr>
          <p:cNvSpPr txBox="1"/>
          <p:nvPr/>
        </p:nvSpPr>
        <p:spPr>
          <a:xfrm>
            <a:off x="2990694" y="3426006"/>
            <a:ext cx="3587929" cy="584775"/>
          </a:xfrm>
          <a:prstGeom prst="rect">
            <a:avLst/>
          </a:prstGeom>
          <a:noFill/>
        </p:spPr>
        <p:txBody>
          <a:bodyPr wrap="square" rtlCol="0">
            <a:spAutoFit/>
          </a:bodyPr>
          <a:lstStyle/>
          <a:p>
            <a:r>
              <a:rPr kumimoji="1" lang="ja-JP" altLang="en-US" sz="1600"/>
              <a:t>タスク</a:t>
            </a:r>
            <a:r>
              <a:rPr kumimoji="1" lang="en-US" altLang="ja-JP" sz="1600"/>
              <a:t>A</a:t>
            </a:r>
            <a:r>
              <a:rPr kumimoji="1" lang="ja-JP" altLang="en-US" sz="1600"/>
              <a:t>が獲得した</a:t>
            </a:r>
            <a:endParaRPr kumimoji="1" lang="en-US" altLang="ja-JP" sz="1600"/>
          </a:p>
          <a:p>
            <a:r>
              <a:rPr kumimoji="1" lang="ja-JP" altLang="en-US" sz="1600"/>
              <a:t>メモリブロックへのポインタを送信</a:t>
            </a:r>
          </a:p>
        </p:txBody>
      </p:sp>
      <p:sp>
        <p:nvSpPr>
          <p:cNvPr id="21" name="テキスト ボックス 20">
            <a:extLst>
              <a:ext uri="{FF2B5EF4-FFF2-40B4-BE49-F238E27FC236}">
                <a16:creationId xmlns:a16="http://schemas.microsoft.com/office/drawing/2014/main" id="{A0BF6DE2-7BF3-4D6B-BC4C-DF4A06AB548D}"/>
              </a:ext>
            </a:extLst>
          </p:cNvPr>
          <p:cNvSpPr txBox="1"/>
          <p:nvPr/>
        </p:nvSpPr>
        <p:spPr>
          <a:xfrm>
            <a:off x="0" y="3491553"/>
            <a:ext cx="3031930" cy="307777"/>
          </a:xfrm>
          <a:prstGeom prst="rect">
            <a:avLst/>
          </a:prstGeom>
          <a:noFill/>
        </p:spPr>
        <p:txBody>
          <a:bodyPr wrap="square" rtlCol="0">
            <a:spAutoFit/>
          </a:bodyPr>
          <a:lstStyle/>
          <a:p>
            <a:r>
              <a:rPr lang="ja-JP" altLang="en-US" sz="1400"/>
              <a:t>         </a:t>
            </a:r>
            <a:r>
              <a:rPr kumimoji="1" lang="ja-JP" altLang="en-US" sz="1400"/>
              <a:t>メモリブロックを獲得</a:t>
            </a:r>
          </a:p>
        </p:txBody>
      </p:sp>
      <p:sp>
        <p:nvSpPr>
          <p:cNvPr id="15" name="テキスト ボックス 14">
            <a:extLst>
              <a:ext uri="{FF2B5EF4-FFF2-40B4-BE49-F238E27FC236}">
                <a16:creationId xmlns:a16="http://schemas.microsoft.com/office/drawing/2014/main" id="{6D1997D8-8574-4849-A5FD-6BB22C312490}"/>
              </a:ext>
            </a:extLst>
          </p:cNvPr>
          <p:cNvSpPr txBox="1"/>
          <p:nvPr/>
        </p:nvSpPr>
        <p:spPr>
          <a:xfrm>
            <a:off x="1843219" y="3047048"/>
            <a:ext cx="2207620" cy="369332"/>
          </a:xfrm>
          <a:prstGeom prst="rect">
            <a:avLst/>
          </a:prstGeom>
          <a:noFill/>
        </p:spPr>
        <p:txBody>
          <a:bodyPr wrap="square" rtlCol="0">
            <a:spAutoFit/>
          </a:bodyPr>
          <a:lstStyle/>
          <a:p>
            <a:pPr algn="ctr"/>
            <a:r>
              <a:rPr kumimoji="1" lang="ja-JP" altLang="en-US"/>
              <a:t>タスク</a:t>
            </a:r>
            <a:r>
              <a:rPr kumimoji="1" lang="en-US" altLang="ja-JP"/>
              <a:t>A</a:t>
            </a:r>
            <a:endParaRPr kumimoji="1" lang="ja-JP" altLang="en-US"/>
          </a:p>
        </p:txBody>
      </p:sp>
      <p:cxnSp>
        <p:nvCxnSpPr>
          <p:cNvPr id="16" name="直線コネクタ 15">
            <a:extLst>
              <a:ext uri="{FF2B5EF4-FFF2-40B4-BE49-F238E27FC236}">
                <a16:creationId xmlns:a16="http://schemas.microsoft.com/office/drawing/2014/main" id="{6834B271-9511-4DEB-871E-B00FA38E6F09}"/>
              </a:ext>
            </a:extLst>
          </p:cNvPr>
          <p:cNvCxnSpPr>
            <a:cxnSpLocks/>
          </p:cNvCxnSpPr>
          <p:nvPr/>
        </p:nvCxnSpPr>
        <p:spPr>
          <a:xfrm>
            <a:off x="10507157" y="3451996"/>
            <a:ext cx="0" cy="291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F9CCEC3-6F78-4959-B31E-184BAF71496B}"/>
              </a:ext>
            </a:extLst>
          </p:cNvPr>
          <p:cNvCxnSpPr>
            <a:cxnSpLocks/>
          </p:cNvCxnSpPr>
          <p:nvPr/>
        </p:nvCxnSpPr>
        <p:spPr>
          <a:xfrm flipV="1">
            <a:off x="6721379" y="5211158"/>
            <a:ext cx="3788228" cy="1"/>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23AE4B79-52E4-4927-8F2C-AC40AF814797}"/>
              </a:ext>
            </a:extLst>
          </p:cNvPr>
          <p:cNvSpPr txBox="1"/>
          <p:nvPr/>
        </p:nvSpPr>
        <p:spPr>
          <a:xfrm>
            <a:off x="9403347" y="3047048"/>
            <a:ext cx="2207620" cy="369332"/>
          </a:xfrm>
          <a:prstGeom prst="rect">
            <a:avLst/>
          </a:prstGeom>
          <a:noFill/>
        </p:spPr>
        <p:txBody>
          <a:bodyPr wrap="square" rtlCol="0">
            <a:spAutoFit/>
          </a:bodyPr>
          <a:lstStyle/>
          <a:p>
            <a:pPr algn="ctr"/>
            <a:r>
              <a:rPr lang="ja-JP" altLang="en-US"/>
              <a:t>タスク</a:t>
            </a:r>
            <a:r>
              <a:rPr lang="en-US" altLang="ja-JP"/>
              <a:t>C</a:t>
            </a:r>
            <a:endParaRPr kumimoji="1" lang="ja-JP" altLang="en-US"/>
          </a:p>
        </p:txBody>
      </p:sp>
      <p:sp>
        <p:nvSpPr>
          <p:cNvPr id="28" name="テキスト ボックス 27">
            <a:extLst>
              <a:ext uri="{FF2B5EF4-FFF2-40B4-BE49-F238E27FC236}">
                <a16:creationId xmlns:a16="http://schemas.microsoft.com/office/drawing/2014/main" id="{22F14392-B509-4E2C-ABC2-178AEF2D0B05}"/>
              </a:ext>
            </a:extLst>
          </p:cNvPr>
          <p:cNvSpPr txBox="1"/>
          <p:nvPr/>
        </p:nvSpPr>
        <p:spPr>
          <a:xfrm>
            <a:off x="6748185" y="4513757"/>
            <a:ext cx="3501801" cy="584775"/>
          </a:xfrm>
          <a:prstGeom prst="rect">
            <a:avLst/>
          </a:prstGeom>
          <a:noFill/>
        </p:spPr>
        <p:txBody>
          <a:bodyPr wrap="square" rtlCol="0">
            <a:spAutoFit/>
          </a:bodyPr>
          <a:lstStyle/>
          <a:p>
            <a:r>
              <a:rPr kumimoji="1" lang="ja-JP" altLang="en-US" sz="1600"/>
              <a:t>タスク</a:t>
            </a:r>
            <a:r>
              <a:rPr kumimoji="1" lang="en-US" altLang="ja-JP" sz="1600">
                <a:solidFill>
                  <a:srgbClr val="FF0000"/>
                </a:solidFill>
              </a:rPr>
              <a:t>A</a:t>
            </a:r>
            <a:r>
              <a:rPr kumimoji="1" lang="ja-JP" altLang="en-US" sz="1600"/>
              <a:t>が獲得した</a:t>
            </a:r>
            <a:endParaRPr kumimoji="1" lang="en-US" altLang="ja-JP" sz="1600"/>
          </a:p>
          <a:p>
            <a:r>
              <a:rPr kumimoji="1" lang="ja-JP" altLang="en-US" sz="1600"/>
              <a:t>メモリブロックへのポインタを送信</a:t>
            </a:r>
          </a:p>
        </p:txBody>
      </p:sp>
      <p:sp>
        <p:nvSpPr>
          <p:cNvPr id="30" name="吹き出し: 四角形 29">
            <a:extLst>
              <a:ext uri="{FF2B5EF4-FFF2-40B4-BE49-F238E27FC236}">
                <a16:creationId xmlns:a16="http://schemas.microsoft.com/office/drawing/2014/main" id="{C74F6755-9436-4692-97BB-FFA643850647}"/>
              </a:ext>
            </a:extLst>
          </p:cNvPr>
          <p:cNvSpPr/>
          <p:nvPr/>
        </p:nvSpPr>
        <p:spPr>
          <a:xfrm>
            <a:off x="7425268" y="3311719"/>
            <a:ext cx="2588622" cy="1098331"/>
          </a:xfrm>
          <a:prstGeom prst="wedgeRectCallout">
            <a:avLst>
              <a:gd name="adj1" fmla="val -76201"/>
              <a:gd name="adj2" fmla="val 322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rPr>
              <a:t>タスク</a:t>
            </a:r>
            <a:r>
              <a:rPr lang="en-US" altLang="ja-JP" sz="1600">
                <a:solidFill>
                  <a:schemeClr val="tx1"/>
                </a:solidFill>
              </a:rPr>
              <a:t>A</a:t>
            </a:r>
            <a:r>
              <a:rPr lang="ja-JP" altLang="en-US" sz="1600">
                <a:solidFill>
                  <a:schemeClr val="tx1"/>
                </a:solidFill>
              </a:rPr>
              <a:t>からのメッセージ受信をトリガに、タスク</a:t>
            </a:r>
            <a:r>
              <a:rPr lang="en-US" altLang="ja-JP" sz="1600">
                <a:solidFill>
                  <a:schemeClr val="tx1"/>
                </a:solidFill>
              </a:rPr>
              <a:t>C</a:t>
            </a:r>
            <a:r>
              <a:rPr lang="ja-JP" altLang="en-US" sz="1600">
                <a:solidFill>
                  <a:schemeClr val="tx1"/>
                </a:solidFill>
              </a:rPr>
              <a:t>にメッセージ送信する場合、</a:t>
            </a:r>
            <a:r>
              <a:rPr lang="ja-JP" altLang="en-US" sz="1600">
                <a:solidFill>
                  <a:srgbClr val="FF0000"/>
                </a:solidFill>
              </a:rPr>
              <a:t>解放せず転送</a:t>
            </a:r>
          </a:p>
        </p:txBody>
      </p:sp>
      <p:sp>
        <p:nvSpPr>
          <p:cNvPr id="31" name="テキスト ボックス 30">
            <a:extLst>
              <a:ext uri="{FF2B5EF4-FFF2-40B4-BE49-F238E27FC236}">
                <a16:creationId xmlns:a16="http://schemas.microsoft.com/office/drawing/2014/main" id="{18FDA2DC-6A23-4A97-AA56-6EDF4E3BC460}"/>
              </a:ext>
            </a:extLst>
          </p:cNvPr>
          <p:cNvSpPr txBox="1"/>
          <p:nvPr/>
        </p:nvSpPr>
        <p:spPr>
          <a:xfrm>
            <a:off x="7437053" y="5342113"/>
            <a:ext cx="3031930" cy="584775"/>
          </a:xfrm>
          <a:prstGeom prst="rect">
            <a:avLst/>
          </a:prstGeom>
          <a:noFill/>
        </p:spPr>
        <p:txBody>
          <a:bodyPr wrap="square" rtlCol="0">
            <a:spAutoFit/>
          </a:bodyPr>
          <a:lstStyle/>
          <a:p>
            <a:pPr algn="r"/>
            <a:r>
              <a:rPr lang="ja-JP" altLang="en-US" sz="1600"/>
              <a:t>タスク</a:t>
            </a:r>
            <a:r>
              <a:rPr lang="en-US" altLang="ja-JP" sz="1600">
                <a:solidFill>
                  <a:srgbClr val="FF0000"/>
                </a:solidFill>
              </a:rPr>
              <a:t>A</a:t>
            </a:r>
            <a:r>
              <a:rPr lang="ja-JP" altLang="en-US" sz="1600"/>
              <a:t>が獲得したメモリブロックを解放</a:t>
            </a:r>
            <a:endParaRPr kumimoji="1" lang="ja-JP" altLang="en-US" sz="1600"/>
          </a:p>
        </p:txBody>
      </p:sp>
    </p:spTree>
    <p:extLst>
      <p:ext uri="{BB962C8B-B14F-4D97-AF65-F5344CB8AC3E}">
        <p14:creationId xmlns:p14="http://schemas.microsoft.com/office/powerpoint/2010/main" val="584871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fontScale="90000"/>
          </a:bodyPr>
          <a:lstStyle/>
          <a:p>
            <a:r>
              <a:rPr lang="ja-JP" altLang="en-US"/>
              <a:t>演習</a:t>
            </a:r>
            <a:r>
              <a:rPr lang="en-US" altLang="ja-JP"/>
              <a:t>:</a:t>
            </a:r>
            <a:r>
              <a:rPr lang="ja-JP" altLang="en-US"/>
              <a:t>状態遷移の局所化とメッセージ転送機能の実装</a:t>
            </a:r>
            <a:r>
              <a:rPr lang="en-US" altLang="ja-JP"/>
              <a:t>(cup_timer6)</a:t>
            </a:r>
            <a:endParaRPr kumimoji="1" lang="ja-JP" altLang="en-US"/>
          </a:p>
        </p:txBody>
      </p:sp>
      <p:sp>
        <p:nvSpPr>
          <p:cNvPr id="8" name="Rectangle 3">
            <a:extLst>
              <a:ext uri="{FF2B5EF4-FFF2-40B4-BE49-F238E27FC236}">
                <a16:creationId xmlns:a16="http://schemas.microsoft.com/office/drawing/2014/main" id="{65ABD3D8-7BCB-4B20-B739-14C02010D661}"/>
              </a:ext>
            </a:extLst>
          </p:cNvPr>
          <p:cNvSpPr>
            <a:spLocks noGrp="1" noChangeArrowheads="1"/>
          </p:cNvSpPr>
          <p:nvPr>
            <p:ph idx="1"/>
          </p:nvPr>
        </p:nvSpPr>
        <p:spPr>
          <a:xfrm>
            <a:off x="838200" y="1531938"/>
            <a:ext cx="10515600" cy="4067196"/>
          </a:xfrm>
        </p:spPr>
        <p:txBody>
          <a:bodyPr>
            <a:normAutofit/>
          </a:bodyPr>
          <a:lstStyle/>
          <a:p>
            <a:pPr>
              <a:buFont typeface="Arial" charset="0"/>
              <a:buChar char="•"/>
            </a:pPr>
            <a:r>
              <a:rPr lang="ja-JP" altLang="en-US" sz="3200"/>
              <a:t>タスク制御変数をまとめてマクロ定義</a:t>
            </a:r>
            <a:endParaRPr lang="en-US" altLang="ja-JP" sz="3200"/>
          </a:p>
          <a:p>
            <a:pPr>
              <a:buFont typeface="Arial" charset="0"/>
              <a:buChar char="•"/>
            </a:pPr>
            <a:r>
              <a:rPr lang="ja-JP" altLang="en-US" sz="3200"/>
              <a:t>変数の初期化関数の追加</a:t>
            </a:r>
            <a:endParaRPr lang="en-US" altLang="ja-JP" sz="3200"/>
          </a:p>
          <a:p>
            <a:pPr>
              <a:buFont typeface="Arial" charset="0"/>
              <a:buChar char="•"/>
            </a:pPr>
            <a:r>
              <a:rPr lang="ja-JP" altLang="en-US" sz="3200"/>
              <a:t>状態遷移の局所化とメッセージ転送機能の実装</a:t>
            </a:r>
            <a:endParaRPr lang="en-US" altLang="ja-JP" sz="3200"/>
          </a:p>
          <a:p>
            <a:pPr>
              <a:buFont typeface="Arial" charset="0"/>
              <a:buChar char="•"/>
            </a:pPr>
            <a:endParaRPr lang="en-US" altLang="ja-JP" sz="3200"/>
          </a:p>
          <a:p>
            <a:pPr>
              <a:buFont typeface="Arial" charset="0"/>
              <a:buChar char="•"/>
            </a:pPr>
            <a:endParaRPr lang="en-US" altLang="ja-JP" sz="3200"/>
          </a:p>
          <a:p>
            <a:pPr>
              <a:buFont typeface="Arial" charset="0"/>
              <a:buChar char="•"/>
            </a:pPr>
            <a:endParaRPr sz="3200"/>
          </a:p>
        </p:txBody>
      </p:sp>
    </p:spTree>
    <p:extLst>
      <p:ext uri="{BB962C8B-B14F-4D97-AF65-F5344CB8AC3E}">
        <p14:creationId xmlns:p14="http://schemas.microsoft.com/office/powerpoint/2010/main" val="347594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cup_timer6:</a:t>
            </a:r>
            <a:r>
              <a:rPr lang="ja-JP" altLang="en-US"/>
              <a:t>タスク制御変数をまとめてマクロ定義</a:t>
            </a:r>
            <a:r>
              <a:rPr lang="en-US" altLang="ja-JP"/>
              <a:t>(</a:t>
            </a:r>
            <a:r>
              <a:rPr lang="ja-JP" altLang="en-US"/>
              <a:t>タイマタスク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141763"/>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 </a:t>
            </a:r>
            <a:r>
              <a:rPr lang="ja-JP" altLang="en-US">
                <a:ea typeface="ＭＳ Ｐゴシック" charset="-128"/>
              </a:rPr>
              <a:t>タイマタスク制御情報 *</a:t>
            </a:r>
            <a:r>
              <a:rPr lang="en-US" altLang="ja-JP">
                <a:ea typeface="ＭＳ Ｐゴシック" charset="-128"/>
              </a:rPr>
              <a:t>/</a:t>
            </a:r>
          </a:p>
          <a:p>
            <a:pPr defTabSz="363538">
              <a:lnSpc>
                <a:spcPct val="90000"/>
              </a:lnSpc>
              <a:defRPr/>
            </a:pPr>
            <a:r>
              <a:rPr lang="en-US" altLang="ja-JP">
                <a:ea typeface="ＭＳ Ｐゴシック" charset="-128"/>
              </a:rPr>
              <a:t>typedef struct {</a:t>
            </a:r>
          </a:p>
          <a:p>
            <a:pPr defTabSz="363538">
              <a:lnSpc>
                <a:spcPct val="90000"/>
              </a:lnSpc>
              <a:defRPr/>
            </a:pPr>
            <a:r>
              <a:rPr lang="en-US" altLang="ja-JP">
                <a:ea typeface="ＭＳ Ｐゴシック" charset="-128"/>
              </a:rPr>
              <a:t>	uint32_t		ctl_flg;	/* Control flag  	*/</a:t>
            </a:r>
          </a:p>
          <a:p>
            <a:pPr defTabSz="363538">
              <a:lnSpc>
                <a:spcPct val="90000"/>
              </a:lnSpc>
              <a:defRPr/>
            </a:pPr>
            <a:r>
              <a:rPr lang="en-US" altLang="ja-JP">
                <a:ea typeface="ＭＳ Ｐゴシック" charset="-128"/>
              </a:rPr>
              <a:t>	ST_TIMER		nowsts;		/* </a:t>
            </a:r>
            <a:r>
              <a:rPr lang="ja-JP" altLang="en-US">
                <a:ea typeface="ＭＳ Ｐゴシック" charset="-128"/>
              </a:rPr>
              <a:t>現在の状態 		*</a:t>
            </a:r>
            <a:r>
              <a:rPr lang="en-US" altLang="ja-JP">
                <a:ea typeface="ＭＳ Ｐゴシック" charset="-128"/>
              </a:rPr>
              <a:t>/</a:t>
            </a:r>
          </a:p>
          <a:p>
            <a:pPr defTabSz="363538">
              <a:lnSpc>
                <a:spcPct val="90000"/>
              </a:lnSpc>
              <a:defRPr/>
            </a:pPr>
            <a:r>
              <a:rPr lang="en-US" altLang="ja-JP">
                <a:ea typeface="ＭＳ Ｐゴシック" charset="-128"/>
              </a:rPr>
              <a:t>	ST_TIMER 		nextsts;	/* </a:t>
            </a:r>
            <a:r>
              <a:rPr lang="ja-JP" altLang="en-US">
                <a:ea typeface="ＭＳ Ｐゴシック" charset="-128"/>
              </a:rPr>
              <a:t>次の状態		 	*</a:t>
            </a:r>
            <a:r>
              <a:rPr lang="en-US" altLang="ja-JP">
                <a:ea typeface="ＭＳ Ｐゴシック" charset="-128"/>
              </a:rPr>
              <a:t>/</a:t>
            </a:r>
          </a:p>
          <a:p>
            <a:pPr defTabSz="363538">
              <a:lnSpc>
                <a:spcPct val="90000"/>
              </a:lnSpc>
              <a:defRPr/>
            </a:pPr>
            <a:r>
              <a:rPr lang="en-US" altLang="ja-JP">
                <a:ea typeface="ＭＳ Ｐゴシック" charset="-128"/>
              </a:rPr>
              <a:t>	int				timer;		/* </a:t>
            </a:r>
            <a:r>
              <a:rPr lang="ja-JP" altLang="en-US">
                <a:ea typeface="ＭＳ Ｐゴシック" charset="-128"/>
              </a:rPr>
              <a:t>タイムアウトまでの時間 *</a:t>
            </a:r>
            <a:r>
              <a:rPr lang="en-US" altLang="ja-JP">
                <a:ea typeface="ＭＳ Ｐゴシック" charset="-128"/>
              </a:rPr>
              <a:t>/</a:t>
            </a:r>
          </a:p>
          <a:p>
            <a:pPr defTabSz="363538">
              <a:lnSpc>
                <a:spcPct val="90000"/>
              </a:lnSpc>
              <a:defRPr/>
            </a:pPr>
            <a:r>
              <a:rPr lang="en-US" altLang="ja-JP">
                <a:ea typeface="ＭＳ Ｐゴシック" charset="-128"/>
              </a:rPr>
              <a:t>	T_EVENT 		*prcv_data;	/* </a:t>
            </a:r>
            <a:r>
              <a:rPr lang="ja-JP" altLang="en-US">
                <a:ea typeface="ＭＳ Ｐゴシック" charset="-128"/>
              </a:rPr>
              <a:t>受信データ		*</a:t>
            </a:r>
            <a:r>
              <a:rPr lang="en-US" altLang="ja-JP">
                <a:ea typeface="ＭＳ Ｐゴシック" charset="-128"/>
              </a:rPr>
              <a:t>/</a:t>
            </a:r>
          </a:p>
          <a:p>
            <a:pPr defTabSz="363538">
              <a:lnSpc>
                <a:spcPct val="90000"/>
              </a:lnSpc>
              <a:defRPr/>
            </a:pPr>
            <a:r>
              <a:rPr lang="en-US" altLang="ja-JP">
                <a:ea typeface="ＭＳ Ｐゴシック" charset="-128"/>
              </a:rPr>
              <a:t>}TTM_CTL;</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extern TTM_CTL		gtm_ctl;</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#define GTM_CTLF	gtm_ctl.ctl_flg	/* Control flag     		*/</a:t>
            </a:r>
          </a:p>
          <a:p>
            <a:pPr defTabSz="363538">
              <a:lnSpc>
                <a:spcPct val="90000"/>
              </a:lnSpc>
              <a:defRPr/>
            </a:pPr>
            <a:r>
              <a:rPr lang="en-US" altLang="ja-JP">
                <a:ea typeface="ＭＳ Ｐゴシック" charset="-128"/>
              </a:rPr>
              <a:t>#define GTM_NOWSTS	gtm_ctl.nowsts	/* Current status		    */</a:t>
            </a:r>
          </a:p>
          <a:p>
            <a:pPr defTabSz="363538">
              <a:lnSpc>
                <a:spcPct val="90000"/>
              </a:lnSpc>
              <a:defRPr/>
            </a:pPr>
            <a:r>
              <a:rPr lang="en-US" altLang="ja-JP">
                <a:ea typeface="ＭＳ Ｐゴシック" charset="-128"/>
              </a:rPr>
              <a:t>#define GTM_NEXTSTS	gtm_ctl.nextsts	/* Next status		    	*/</a:t>
            </a:r>
          </a:p>
          <a:p>
            <a:pPr defTabSz="363538">
              <a:lnSpc>
                <a:spcPct val="90000"/>
              </a:lnSpc>
              <a:defRPr/>
            </a:pPr>
            <a:r>
              <a:rPr lang="en-US" altLang="ja-JP">
                <a:ea typeface="ＭＳ Ｐゴシック" charset="-128"/>
              </a:rPr>
              <a:t>#define GTM_REMTM	gtm_ctl.timer   /* </a:t>
            </a:r>
            <a:r>
              <a:rPr lang="ja-JP" altLang="en-US">
                <a:ea typeface="ＭＳ Ｐゴシック" charset="-128"/>
              </a:rPr>
              <a:t>残り時間 				*</a:t>
            </a:r>
            <a:r>
              <a:rPr lang="en-US" altLang="ja-JP">
                <a:ea typeface="ＭＳ Ｐゴシック" charset="-128"/>
              </a:rPr>
              <a:t>/</a:t>
            </a:r>
          </a:p>
          <a:p>
            <a:pPr defTabSz="363538">
              <a:lnSpc>
                <a:spcPct val="90000"/>
              </a:lnSpc>
              <a:defRPr/>
            </a:pPr>
            <a:r>
              <a:rPr lang="en-US" altLang="ja-JP">
                <a:ea typeface="ＭＳ Ｐゴシック" charset="-128"/>
              </a:rPr>
              <a:t>#define GTM_RCVAD	gtm_ctl.prcv_data/* </a:t>
            </a:r>
            <a:r>
              <a:rPr lang="ja-JP" altLang="en-US">
                <a:ea typeface="ＭＳ Ｐゴシック" charset="-128"/>
              </a:rPr>
              <a:t>受信したメッセージのアドレス 	*</a:t>
            </a:r>
            <a:r>
              <a:rPr lang="en-US" altLang="ja-JP">
                <a:ea typeface="ＭＳ Ｐゴシック" charset="-128"/>
              </a:rPr>
              <a:t>/</a:t>
            </a:r>
          </a:p>
          <a:p>
            <a:pPr defTabSz="363538">
              <a:lnSpc>
                <a:spcPct val="90000"/>
              </a:lnSpc>
              <a:defRPr/>
            </a:pPr>
            <a:r>
              <a:rPr lang="en-US" altLang="ja-JP">
                <a:ea typeface="ＭＳ Ｐゴシック" charset="-128"/>
              </a:rPr>
              <a:t>#define GTM_RCVEV	(gtm_ctl.prcv_data -&gt; event)/* </a:t>
            </a:r>
            <a:r>
              <a:rPr lang="ja-JP" altLang="en-US">
                <a:ea typeface="ＭＳ Ｐゴシック" charset="-128"/>
              </a:rPr>
              <a:t>受信イベント			*</a:t>
            </a:r>
            <a:r>
              <a:rPr lang="en-US" altLang="ja-JP">
                <a:ea typeface="ＭＳ Ｐゴシック" charset="-128"/>
              </a:rPr>
              <a:t>/</a:t>
            </a:r>
          </a:p>
          <a:p>
            <a:pPr defTabSz="363538">
              <a:lnSpc>
                <a:spcPct val="90000"/>
              </a:lnSpc>
              <a:defRPr/>
            </a:pPr>
            <a:r>
              <a:rPr lang="en-US" altLang="ja-JP">
                <a:ea typeface="ＭＳ Ｐゴシック" charset="-128"/>
              </a:rPr>
              <a:t>/* </a:t>
            </a:r>
            <a:r>
              <a:rPr lang="ja-JP" altLang="en-US">
                <a:ea typeface="ＭＳ Ｐゴシック" charset="-128"/>
              </a:rPr>
              <a:t>タイマタスク制御フラグ *</a:t>
            </a:r>
            <a:r>
              <a:rPr lang="en-US" altLang="ja-JP">
                <a:ea typeface="ＭＳ Ｐゴシック" charset="-128"/>
              </a:rPr>
              <a:t>/</a:t>
            </a:r>
          </a:p>
          <a:p>
            <a:pPr defTabSz="363538">
              <a:lnSpc>
                <a:spcPct val="90000"/>
              </a:lnSpc>
              <a:defRPr/>
            </a:pPr>
            <a:r>
              <a:rPr lang="en-US" altLang="ja-JP">
                <a:ea typeface="ＭＳ Ｐゴシック" charset="-128"/>
              </a:rPr>
              <a:t>#define DTM_STSCHG	0x00000001 		    /* </a:t>
            </a:r>
            <a:r>
              <a:rPr lang="ja-JP" altLang="en-US">
                <a:ea typeface="ＭＳ Ｐゴシック" charset="-128"/>
              </a:rPr>
              <a:t>状態遷移有無</a:t>
            </a:r>
            <a:r>
              <a:rPr lang="en-US" altLang="ja-JP">
                <a:ea typeface="ＭＳ Ｐゴシック" charset="-128"/>
              </a:rPr>
              <a:t>(Y=1,N=0)	*/</a:t>
            </a:r>
          </a:p>
          <a:p>
            <a:pPr defTabSz="363538">
              <a:lnSpc>
                <a:spcPct val="90000"/>
              </a:lnSpc>
              <a:defRPr/>
            </a:pPr>
            <a:r>
              <a:rPr lang="en-US" altLang="ja-JP">
                <a:ea typeface="ＭＳ Ｐゴシック" charset="-128"/>
              </a:rPr>
              <a:t>#define DTM_NOTREL	0x00000002		    /* </a:t>
            </a:r>
            <a:r>
              <a:rPr lang="ja-JP" altLang="en-US">
                <a:ea typeface="ＭＳ Ｐゴシック" charset="-128"/>
              </a:rPr>
              <a:t>メモリプール解放禁止</a:t>
            </a:r>
            <a:r>
              <a:rPr lang="en-US" altLang="ja-JP">
                <a:ea typeface="ＭＳ Ｐゴシック" charset="-128"/>
              </a:rPr>
              <a:t>(Y=1,N=0)	*/</a:t>
            </a:r>
          </a:p>
        </p:txBody>
      </p:sp>
    </p:spTree>
    <p:extLst>
      <p:ext uri="{BB962C8B-B14F-4D97-AF65-F5344CB8AC3E}">
        <p14:creationId xmlns:p14="http://schemas.microsoft.com/office/powerpoint/2010/main" val="169291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cup_timer6:</a:t>
            </a:r>
            <a:r>
              <a:rPr lang="ja-JP" altLang="en-US"/>
              <a:t>タスク制御変数をまとめてマクロ定義</a:t>
            </a:r>
            <a:r>
              <a:rPr lang="en-US" altLang="ja-JP"/>
              <a:t>(LED4</a:t>
            </a:r>
            <a:r>
              <a:rPr lang="ja-JP" altLang="en-US"/>
              <a:t>点滅タスク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141763"/>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 </a:t>
            </a:r>
            <a:r>
              <a:rPr lang="ja-JP" altLang="en-US">
                <a:ea typeface="ＭＳ Ｐゴシック" charset="-128"/>
              </a:rPr>
              <a:t>ブリンクタスク制御情報 *</a:t>
            </a:r>
            <a:r>
              <a:rPr lang="en-US" altLang="ja-JP">
                <a:ea typeface="ＭＳ Ｐゴシック" charset="-128"/>
              </a:rPr>
              <a:t>/</a:t>
            </a:r>
          </a:p>
          <a:p>
            <a:pPr defTabSz="363538">
              <a:lnSpc>
                <a:spcPct val="90000"/>
              </a:lnSpc>
              <a:defRPr/>
            </a:pPr>
            <a:r>
              <a:rPr lang="en-US" altLang="ja-JP">
                <a:ea typeface="ＭＳ Ｐゴシック" charset="-128"/>
              </a:rPr>
              <a:t>typedef struct {</a:t>
            </a:r>
          </a:p>
          <a:p>
            <a:pPr defTabSz="363538">
              <a:lnSpc>
                <a:spcPct val="90000"/>
              </a:lnSpc>
              <a:defRPr/>
            </a:pPr>
            <a:r>
              <a:rPr lang="en-US" altLang="ja-JP">
                <a:ea typeface="ＭＳ Ｐゴシック" charset="-128"/>
              </a:rPr>
              <a:t>	uint32_t		ctl_flg;	   /* Control flag  	*/</a:t>
            </a:r>
          </a:p>
          <a:p>
            <a:pPr defTabSz="363538">
              <a:lnSpc>
                <a:spcPct val="90000"/>
              </a:lnSpc>
              <a:defRPr/>
            </a:pPr>
            <a:r>
              <a:rPr lang="en-US" altLang="ja-JP">
                <a:ea typeface="ＭＳ Ｐゴシック" charset="-128"/>
              </a:rPr>
              <a:t>	ST_BLINK		nowsts;		/* </a:t>
            </a:r>
            <a:r>
              <a:rPr lang="ja-JP" altLang="en-US">
                <a:ea typeface="ＭＳ Ｐゴシック" charset="-128"/>
              </a:rPr>
              <a:t>現在の状態 		*</a:t>
            </a:r>
            <a:r>
              <a:rPr lang="en-US" altLang="ja-JP">
                <a:ea typeface="ＭＳ Ｐゴシック" charset="-128"/>
              </a:rPr>
              <a:t>/</a:t>
            </a:r>
          </a:p>
          <a:p>
            <a:pPr defTabSz="363538">
              <a:lnSpc>
                <a:spcPct val="90000"/>
              </a:lnSpc>
              <a:defRPr/>
            </a:pPr>
            <a:r>
              <a:rPr lang="en-US" altLang="ja-JP">
                <a:ea typeface="ＭＳ Ｐゴシック" charset="-128"/>
              </a:rPr>
              <a:t>	ST_BLINK 		nextsts;	/* </a:t>
            </a:r>
            <a:r>
              <a:rPr lang="ja-JP" altLang="en-US">
                <a:ea typeface="ＭＳ Ｐゴシック" charset="-128"/>
              </a:rPr>
              <a:t>次の状態		 	*</a:t>
            </a:r>
            <a:r>
              <a:rPr lang="en-US" altLang="ja-JP">
                <a:ea typeface="ＭＳ Ｐゴシック" charset="-128"/>
              </a:rPr>
              <a:t>/</a:t>
            </a:r>
          </a:p>
          <a:p>
            <a:pPr defTabSz="363538">
              <a:lnSpc>
                <a:spcPct val="90000"/>
              </a:lnSpc>
              <a:defRPr/>
            </a:pPr>
            <a:r>
              <a:rPr lang="en-US" altLang="ja-JP">
                <a:ea typeface="ＭＳ Ｐゴシック" charset="-128"/>
              </a:rPr>
              <a:t>	int				bcount;	/* </a:t>
            </a:r>
            <a:r>
              <a:rPr lang="ja-JP" altLang="en-US">
                <a:ea typeface="ＭＳ Ｐゴシック" charset="-128"/>
              </a:rPr>
              <a:t>点滅回数 		*</a:t>
            </a:r>
            <a:r>
              <a:rPr lang="en-US" altLang="ja-JP">
                <a:ea typeface="ＭＳ Ｐゴシック" charset="-128"/>
              </a:rPr>
              <a:t>/</a:t>
            </a:r>
          </a:p>
          <a:p>
            <a:pPr defTabSz="363538">
              <a:lnSpc>
                <a:spcPct val="90000"/>
              </a:lnSpc>
              <a:defRPr/>
            </a:pPr>
            <a:r>
              <a:rPr lang="en-US" altLang="ja-JP">
                <a:ea typeface="ＭＳ Ｐゴシック" charset="-128"/>
              </a:rPr>
              <a:t>	T_EVENT 		*prcv_data;	/* </a:t>
            </a:r>
            <a:r>
              <a:rPr lang="ja-JP" altLang="en-US">
                <a:ea typeface="ＭＳ Ｐゴシック" charset="-128"/>
              </a:rPr>
              <a:t>受信データ		*</a:t>
            </a:r>
            <a:r>
              <a:rPr lang="en-US" altLang="ja-JP">
                <a:ea typeface="ＭＳ Ｐゴシック" charset="-128"/>
              </a:rPr>
              <a:t>/</a:t>
            </a:r>
          </a:p>
          <a:p>
            <a:pPr defTabSz="363538">
              <a:lnSpc>
                <a:spcPct val="90000"/>
              </a:lnSpc>
              <a:defRPr/>
            </a:pPr>
            <a:r>
              <a:rPr lang="en-US" altLang="ja-JP">
                <a:ea typeface="ＭＳ Ｐゴシック" charset="-128"/>
              </a:rPr>
              <a:t>}TBL_CTL;</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extern TBL_CTL		gbl_ctl;</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#define GBL_CTLF	gbl_ctl.ctl_flg	/* Control flag     		*/</a:t>
            </a:r>
          </a:p>
          <a:p>
            <a:pPr defTabSz="363538">
              <a:lnSpc>
                <a:spcPct val="90000"/>
              </a:lnSpc>
              <a:defRPr/>
            </a:pPr>
            <a:r>
              <a:rPr lang="en-US" altLang="ja-JP">
                <a:ea typeface="ＭＳ Ｐゴシック" charset="-128"/>
              </a:rPr>
              <a:t>#define GBL_NOWSTS	gbl_ctl.nowsts	/* Current status		   */</a:t>
            </a:r>
          </a:p>
          <a:p>
            <a:pPr defTabSz="363538">
              <a:lnSpc>
                <a:spcPct val="90000"/>
              </a:lnSpc>
              <a:defRPr/>
            </a:pPr>
            <a:r>
              <a:rPr lang="en-US" altLang="ja-JP">
                <a:ea typeface="ＭＳ Ｐゴシック" charset="-128"/>
              </a:rPr>
              <a:t>#define GBL_NEXTSTS	gbl_ctl.nextsts/* Next status		    	*/</a:t>
            </a:r>
          </a:p>
          <a:p>
            <a:pPr defTabSz="363538">
              <a:lnSpc>
                <a:spcPct val="90000"/>
              </a:lnSpc>
              <a:defRPr/>
            </a:pPr>
            <a:r>
              <a:rPr lang="en-US" altLang="ja-JP">
                <a:ea typeface="ＭＳ Ｐゴシック" charset="-128"/>
              </a:rPr>
              <a:t>#define GBL_BCOUNT	gbl_ctl.bcount /* </a:t>
            </a:r>
            <a:r>
              <a:rPr lang="ja-JP" altLang="en-US">
                <a:ea typeface="ＭＳ Ｐゴシック" charset="-128"/>
              </a:rPr>
              <a:t>点滅回数 				*</a:t>
            </a:r>
            <a:r>
              <a:rPr lang="en-US" altLang="ja-JP">
                <a:ea typeface="ＭＳ Ｐゴシック" charset="-128"/>
              </a:rPr>
              <a:t>/</a:t>
            </a:r>
          </a:p>
          <a:p>
            <a:pPr defTabSz="363538">
              <a:lnSpc>
                <a:spcPct val="90000"/>
              </a:lnSpc>
              <a:defRPr/>
            </a:pPr>
            <a:r>
              <a:rPr lang="en-US" altLang="ja-JP">
                <a:ea typeface="ＭＳ Ｐゴシック" charset="-128"/>
              </a:rPr>
              <a:t>#define GBL_RCVAD	gbl_ctl.prcv_data/* </a:t>
            </a:r>
            <a:r>
              <a:rPr lang="ja-JP" altLang="en-US">
                <a:ea typeface="ＭＳ Ｐゴシック" charset="-128"/>
              </a:rPr>
              <a:t>受信したメッセージのアドレス 	*</a:t>
            </a:r>
            <a:r>
              <a:rPr lang="en-US" altLang="ja-JP">
                <a:ea typeface="ＭＳ Ｐゴシック" charset="-128"/>
              </a:rPr>
              <a:t>/</a:t>
            </a:r>
          </a:p>
          <a:p>
            <a:pPr defTabSz="363538">
              <a:lnSpc>
                <a:spcPct val="90000"/>
              </a:lnSpc>
              <a:defRPr/>
            </a:pPr>
            <a:r>
              <a:rPr lang="en-US" altLang="ja-JP">
                <a:ea typeface="ＭＳ Ｐゴシック" charset="-128"/>
              </a:rPr>
              <a:t>#define GBL_RCVEV	(gbl_ctl.prcv_data -&gt; event)/* </a:t>
            </a:r>
            <a:r>
              <a:rPr lang="ja-JP" altLang="en-US">
                <a:ea typeface="ＭＳ Ｐゴシック" charset="-128"/>
              </a:rPr>
              <a:t>受信イベント			*</a:t>
            </a: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LED4</a:t>
            </a:r>
            <a:r>
              <a:rPr lang="ja-JP" altLang="en-US">
                <a:ea typeface="ＭＳ Ｐゴシック" charset="-128"/>
              </a:rPr>
              <a:t>タスク制御フラグ *</a:t>
            </a:r>
            <a:r>
              <a:rPr lang="en-US" altLang="ja-JP">
                <a:ea typeface="ＭＳ Ｐゴシック" charset="-128"/>
              </a:rPr>
              <a:t>/</a:t>
            </a:r>
          </a:p>
          <a:p>
            <a:pPr defTabSz="363538">
              <a:lnSpc>
                <a:spcPct val="90000"/>
              </a:lnSpc>
              <a:defRPr/>
            </a:pPr>
            <a:r>
              <a:rPr lang="en-US" altLang="ja-JP">
                <a:ea typeface="ＭＳ Ｐゴシック" charset="-128"/>
              </a:rPr>
              <a:t>#define DBL_STSCHG	0x00000001 		    /* </a:t>
            </a:r>
            <a:r>
              <a:rPr lang="ja-JP" altLang="en-US">
                <a:ea typeface="ＭＳ Ｐゴシック" charset="-128"/>
              </a:rPr>
              <a:t>状態遷移有無</a:t>
            </a:r>
            <a:r>
              <a:rPr lang="en-US" altLang="ja-JP">
                <a:ea typeface="ＭＳ Ｐゴシック" charset="-128"/>
              </a:rPr>
              <a:t>(Y=1,N=0)	*/</a:t>
            </a:r>
          </a:p>
        </p:txBody>
      </p:sp>
    </p:spTree>
    <p:extLst>
      <p:ext uri="{BB962C8B-B14F-4D97-AF65-F5344CB8AC3E}">
        <p14:creationId xmlns:p14="http://schemas.microsoft.com/office/powerpoint/2010/main" val="1600889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a:bodyPr>
          <a:lstStyle/>
          <a:p>
            <a:r>
              <a:rPr lang="en-US" altLang="ja-JP"/>
              <a:t>cup_timer6:</a:t>
            </a:r>
            <a:r>
              <a:rPr lang="ja-JP" altLang="en-US"/>
              <a:t>変数の初期化関数の追加</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614025"/>
            <a:ext cx="10679029" cy="707551"/>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sv-SE" altLang="ja-JP">
                <a:ea typeface="ＭＳ Ｐゴシック" charset="-128"/>
              </a:rPr>
              <a:t>ATT_INI({ TA_NULL, 0, </a:t>
            </a:r>
            <a:r>
              <a:rPr lang="sv-SE" altLang="ja-JP">
                <a:solidFill>
                  <a:srgbClr val="FF0000"/>
                </a:solidFill>
                <a:ea typeface="ＭＳ Ｐゴシック" charset="-128"/>
              </a:rPr>
              <a:t>timer_task_init</a:t>
            </a:r>
            <a:r>
              <a:rPr lang="sv-SE" altLang="ja-JP">
                <a:ea typeface="ＭＳ Ｐゴシック" charset="-128"/>
              </a:rPr>
              <a:t> });</a:t>
            </a:r>
          </a:p>
          <a:p>
            <a:pPr defTabSz="363538">
              <a:lnSpc>
                <a:spcPct val="90000"/>
              </a:lnSpc>
              <a:defRPr/>
            </a:pPr>
            <a:r>
              <a:rPr lang="sv-SE" altLang="ja-JP">
                <a:ea typeface="ＭＳ Ｐゴシック" charset="-128"/>
              </a:rPr>
              <a:t>ATT_INI({ TA_NULL, 0, </a:t>
            </a:r>
            <a:r>
              <a:rPr lang="sv-SE" altLang="ja-JP">
                <a:solidFill>
                  <a:srgbClr val="FF0000"/>
                </a:solidFill>
                <a:ea typeface="ＭＳ Ｐゴシック" charset="-128"/>
              </a:rPr>
              <a:t>blink_task_init</a:t>
            </a:r>
            <a:r>
              <a:rPr lang="sv-SE" altLang="ja-JP">
                <a:ea typeface="ＭＳ Ｐゴシック" charset="-128"/>
              </a:rPr>
              <a:t> });</a:t>
            </a:r>
          </a:p>
        </p:txBody>
      </p:sp>
      <p:sp>
        <p:nvSpPr>
          <p:cNvPr id="4" name="Rectangle 4">
            <a:extLst>
              <a:ext uri="{FF2B5EF4-FFF2-40B4-BE49-F238E27FC236}">
                <a16:creationId xmlns:a16="http://schemas.microsoft.com/office/drawing/2014/main" id="{5A3D93AE-7091-4756-8B58-21BE679760D1}"/>
              </a:ext>
            </a:extLst>
          </p:cNvPr>
          <p:cNvSpPr>
            <a:spLocks noChangeArrowheads="1"/>
          </p:cNvSpPr>
          <p:nvPr/>
        </p:nvSpPr>
        <p:spPr bwMode="auto">
          <a:xfrm>
            <a:off x="895349" y="2526252"/>
            <a:ext cx="10679029" cy="3849496"/>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solidFill>
                  <a:srgbClr val="FF0000"/>
                </a:solidFill>
                <a:ea typeface="ＭＳ Ｐゴシック" charset="-128"/>
              </a:rPr>
              <a:t>timer_task_init</a:t>
            </a:r>
            <a:r>
              <a:rPr lang="en-US" altLang="ja-JP">
                <a:ea typeface="ＭＳ Ｐゴシック" charset="-128"/>
              </a:rPr>
              <a:t>(intptr_t exinf){</a:t>
            </a:r>
          </a:p>
          <a:p>
            <a:pPr defTabSz="363538">
              <a:lnSpc>
                <a:spcPct val="90000"/>
              </a:lnSpc>
              <a:defRPr/>
            </a:pPr>
            <a:r>
              <a:rPr lang="en-US" altLang="ja-JP">
                <a:ea typeface="ＭＳ Ｐゴシック" charset="-128"/>
              </a:rPr>
              <a:t>	GTM_CTLF = 0;</a:t>
            </a:r>
          </a:p>
          <a:p>
            <a:pPr defTabSz="363538">
              <a:lnSpc>
                <a:spcPct val="90000"/>
              </a:lnSpc>
              <a:defRPr/>
            </a:pPr>
            <a:r>
              <a:rPr lang="en-US" altLang="ja-JP">
                <a:ea typeface="ＭＳ Ｐゴシック" charset="-128"/>
              </a:rPr>
              <a:t>	GTM_REMTM = 0;</a:t>
            </a:r>
          </a:p>
          <a:p>
            <a:pPr defTabSz="363538">
              <a:lnSpc>
                <a:spcPct val="90000"/>
              </a:lnSpc>
              <a:defRPr/>
            </a:pPr>
            <a:r>
              <a:rPr lang="en-US" altLang="ja-JP">
                <a:ea typeface="ＭＳ Ｐゴシック" charset="-128"/>
              </a:rPr>
              <a:t>	GTM_NOWSTS = ST_TIMER_OFF;</a:t>
            </a:r>
          </a:p>
          <a:p>
            <a:pPr defTabSz="363538">
              <a:lnSpc>
                <a:spcPct val="90000"/>
              </a:lnSpc>
              <a:defRPr/>
            </a:pPr>
            <a:r>
              <a:rPr lang="en-US" altLang="ja-JP">
                <a:ea typeface="ＭＳ Ｐゴシック" charset="-128"/>
              </a:rPr>
              <a:t>	GTM_NEXTSTS = ST_TIMER_OFF;</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void</a:t>
            </a:r>
          </a:p>
          <a:p>
            <a:pPr defTabSz="363538">
              <a:lnSpc>
                <a:spcPct val="90000"/>
              </a:lnSpc>
              <a:defRPr/>
            </a:pPr>
            <a:r>
              <a:rPr lang="en-US" altLang="ja-JP">
                <a:solidFill>
                  <a:srgbClr val="FF0000"/>
                </a:solidFill>
                <a:ea typeface="ＭＳ Ｐゴシック" charset="-128"/>
              </a:rPr>
              <a:t>blink_task_init</a:t>
            </a:r>
            <a:r>
              <a:rPr lang="en-US" altLang="ja-JP">
                <a:ea typeface="ＭＳ Ｐゴシック" charset="-128"/>
              </a:rPr>
              <a:t>(intptr_t exinf){</a:t>
            </a:r>
          </a:p>
          <a:p>
            <a:pPr defTabSz="363538">
              <a:lnSpc>
                <a:spcPct val="90000"/>
              </a:lnSpc>
              <a:defRPr/>
            </a:pPr>
            <a:r>
              <a:rPr lang="en-US" altLang="ja-JP">
                <a:ea typeface="ＭＳ Ｐゴシック" charset="-128"/>
              </a:rPr>
              <a:t>	GBL_CTLF = 0;</a:t>
            </a:r>
          </a:p>
          <a:p>
            <a:pPr defTabSz="363538">
              <a:lnSpc>
                <a:spcPct val="90000"/>
              </a:lnSpc>
              <a:defRPr/>
            </a:pPr>
            <a:r>
              <a:rPr lang="en-US" altLang="ja-JP">
                <a:ea typeface="ＭＳ Ｐゴシック" charset="-128"/>
              </a:rPr>
              <a:t>	GBL_BCOUNT = 0;</a:t>
            </a:r>
          </a:p>
          <a:p>
            <a:pPr defTabSz="363538">
              <a:lnSpc>
                <a:spcPct val="90000"/>
              </a:lnSpc>
              <a:defRPr/>
            </a:pPr>
            <a:r>
              <a:rPr lang="en-US" altLang="ja-JP">
                <a:ea typeface="ＭＳ Ｐゴシック" charset="-128"/>
              </a:rPr>
              <a:t>	GBL_NOWSTS = ST_BLINK_IDLE;</a:t>
            </a:r>
          </a:p>
          <a:p>
            <a:pPr defTabSz="363538">
              <a:lnSpc>
                <a:spcPct val="90000"/>
              </a:lnSpc>
              <a:defRPr/>
            </a:pPr>
            <a:r>
              <a:rPr lang="en-US" altLang="ja-JP">
                <a:ea typeface="ＭＳ Ｐゴシック" charset="-128"/>
              </a:rPr>
              <a:t>	GBL_NEXTSTS = ST_BLINK_IDLE;</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p:txBody>
      </p:sp>
    </p:spTree>
    <p:extLst>
      <p:ext uri="{BB962C8B-B14F-4D97-AF65-F5344CB8AC3E}">
        <p14:creationId xmlns:p14="http://schemas.microsoft.com/office/powerpoint/2010/main" val="689415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cup_timer6:</a:t>
            </a:r>
            <a:r>
              <a:rPr lang="ja-JP" altLang="en-US"/>
              <a:t>状態遷移の局所化とメッセージ転送機能の実装</a:t>
            </a:r>
            <a:r>
              <a:rPr lang="en-US" altLang="ja-JP"/>
              <a:t>(</a:t>
            </a:r>
            <a:r>
              <a:rPr lang="ja-JP" altLang="en-US"/>
              <a:t>タイマタスク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141763"/>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timer_task(intptr_t exinf)</a:t>
            </a:r>
          </a:p>
          <a:p>
            <a:pPr defTabSz="363538">
              <a:lnSpc>
                <a:spcPct val="90000"/>
              </a:lnSpc>
              <a:defRPr/>
            </a:pPr>
            <a:r>
              <a:rPr lang="en-US" altLang="ja-JP">
                <a:ea typeface="ＭＳ Ｐゴシック" charset="-128"/>
              </a:rPr>
              <a: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a:t>
            </a:r>
            <a:r>
              <a:rPr lang="ja-JP" altLang="en-US">
                <a:ea typeface="ＭＳ Ｐゴシック" charset="-128"/>
              </a:rPr>
              <a:t>中略</a:t>
            </a:r>
            <a:endParaRPr lang="en-US" altLang="ja-JP">
              <a:ea typeface="ＭＳ Ｐゴシック" charset="-128"/>
            </a:endParaRP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if(GTM_CTLF &amp; DTM_STSCHG) {	/* </a:t>
            </a:r>
            <a:r>
              <a:rPr lang="ja-JP" altLang="en-US">
                <a:solidFill>
                  <a:srgbClr val="FF0000"/>
                </a:solidFill>
                <a:ea typeface="ＭＳ Ｐゴシック" charset="-128"/>
              </a:rPr>
              <a:t>状態遷移要求有り</a:t>
            </a:r>
            <a:r>
              <a:rPr lang="en-US" altLang="ja-JP">
                <a:solidFill>
                  <a:srgbClr val="FF0000"/>
                </a:solidFill>
                <a:ea typeface="ＭＳ Ｐゴシック" charset="-128"/>
              </a:rPr>
              <a:t>? */</a:t>
            </a:r>
          </a:p>
          <a:p>
            <a:pPr defTabSz="363538">
              <a:lnSpc>
                <a:spcPct val="90000"/>
              </a:lnSpc>
              <a:defRPr/>
            </a:pPr>
            <a:r>
              <a:rPr lang="en-US" altLang="ja-JP">
                <a:solidFill>
                  <a:srgbClr val="FF0000"/>
                </a:solidFill>
                <a:ea typeface="ＭＳ Ｐゴシック" charset="-128"/>
              </a:rPr>
              <a:t>			GTM_CTLF &amp;= ~DTM_STSCHG;	/* </a:t>
            </a:r>
            <a:r>
              <a:rPr lang="ja-JP" altLang="en-US">
                <a:solidFill>
                  <a:srgbClr val="FF0000"/>
                </a:solidFill>
                <a:ea typeface="ＭＳ Ｐゴシック" charset="-128"/>
              </a:rPr>
              <a:t>要求クリア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GTM_NOWSTS = GTM_NEXTSTS; /* </a:t>
            </a:r>
            <a:r>
              <a:rPr lang="ja-JP" altLang="en-US">
                <a:solidFill>
                  <a:srgbClr val="FF0000"/>
                </a:solidFill>
                <a:ea typeface="ＭＳ Ｐゴシック" charset="-128"/>
              </a:rPr>
              <a:t>状態更新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a:t>
            </a:r>
          </a:p>
          <a:p>
            <a:pPr defTabSz="363538">
              <a:lnSpc>
                <a:spcPct val="90000"/>
              </a:lnSpc>
              <a:defRPr/>
            </a:pPr>
            <a:r>
              <a:rPr lang="en-US" altLang="ja-JP">
                <a:solidFill>
                  <a:srgbClr val="FF0000"/>
                </a:solidFill>
                <a:ea typeface="ＭＳ Ｐゴシック" charset="-128"/>
              </a:rPr>
              <a:t>		if(GTM_CTLF &amp; DTM_NOTREL){		/* </a:t>
            </a:r>
            <a:r>
              <a:rPr lang="ja-JP" altLang="en-US">
                <a:solidFill>
                  <a:srgbClr val="FF0000"/>
                </a:solidFill>
                <a:ea typeface="ＭＳ Ｐゴシック" charset="-128"/>
              </a:rPr>
              <a:t>メモリプール解放禁止</a:t>
            </a:r>
            <a:r>
              <a:rPr lang="en-US" altLang="ja-JP">
                <a:solidFill>
                  <a:srgbClr val="FF0000"/>
                </a:solidFill>
                <a:ea typeface="ＭＳ Ｐゴシック" charset="-128"/>
              </a:rPr>
              <a:t>? */</a:t>
            </a:r>
          </a:p>
          <a:p>
            <a:pPr defTabSz="363538">
              <a:lnSpc>
                <a:spcPct val="90000"/>
              </a:lnSpc>
              <a:defRPr/>
            </a:pPr>
            <a:r>
              <a:rPr lang="en-US" altLang="ja-JP">
                <a:solidFill>
                  <a:srgbClr val="FF0000"/>
                </a:solidFill>
                <a:ea typeface="ＭＳ Ｐゴシック" charset="-128"/>
              </a:rPr>
              <a:t>			GTM_CTLF &amp;= ~DTM_NOTREL;	/* </a:t>
            </a:r>
            <a:r>
              <a:rPr lang="ja-JP" altLang="en-US">
                <a:solidFill>
                  <a:srgbClr val="FF0000"/>
                </a:solidFill>
                <a:ea typeface="ＭＳ Ｐゴシック" charset="-128"/>
              </a:rPr>
              <a:t>要求クリア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DEBUG_SYSLOG(LOG_NOTICE, " Timer_Task is not call rel_mpf.");</a:t>
            </a:r>
          </a:p>
          <a:p>
            <a:pPr defTabSz="363538">
              <a:lnSpc>
                <a:spcPct val="90000"/>
              </a:lnSpc>
              <a:defRPr/>
            </a:pPr>
            <a:r>
              <a:rPr lang="en-US" altLang="ja-JP">
                <a:solidFill>
                  <a:srgbClr val="FF0000"/>
                </a:solidFill>
                <a:ea typeface="ＭＳ Ｐゴシック" charset="-128"/>
              </a:rPr>
              <a:t>		}</a:t>
            </a:r>
          </a:p>
          <a:p>
            <a:pPr defTabSz="363538">
              <a:lnSpc>
                <a:spcPct val="90000"/>
              </a:lnSpc>
              <a:defRPr/>
            </a:pPr>
            <a:r>
              <a:rPr lang="en-US" altLang="ja-JP">
                <a:ea typeface="ＭＳ Ｐゴシック" charset="-128"/>
              </a:rPr>
              <a:t>		else{</a:t>
            </a:r>
          </a:p>
          <a:p>
            <a:pPr defTabSz="363538">
              <a:lnSpc>
                <a:spcPct val="90000"/>
              </a:lnSpc>
              <a:defRPr/>
            </a:pPr>
            <a:r>
              <a:rPr lang="en-US" altLang="ja-JP">
                <a:ea typeface="ＭＳ Ｐゴシック" charset="-128"/>
              </a:rPr>
              <a:t>			SVC_PERROR(rel_mpf(EVENT_MPF, GTM_RCVAD));</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p>
        </p:txBody>
      </p:sp>
    </p:spTree>
    <p:extLst>
      <p:ext uri="{BB962C8B-B14F-4D97-AF65-F5344CB8AC3E}">
        <p14:creationId xmlns:p14="http://schemas.microsoft.com/office/powerpoint/2010/main" val="1298644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cup_timer6:</a:t>
            </a:r>
            <a:r>
              <a:rPr lang="ja-JP" altLang="en-US"/>
              <a:t>状態遷移の局所化 </a:t>
            </a:r>
            <a:r>
              <a:rPr lang="en-US" altLang="ja-JP"/>
              <a:t>(LED4</a:t>
            </a:r>
            <a:r>
              <a:rPr lang="ja-JP" altLang="en-US"/>
              <a:t>点滅タスク</a:t>
            </a:r>
            <a:r>
              <a:rPr lang="en-US" altLang="ja-JP"/>
              <a:t>)</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359244"/>
            <a:ext cx="10679029" cy="5141763"/>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blink_task(intptr_t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	const CALLBACK_BL *pFunc;</a:t>
            </a: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SVC_PERROR(rcv_dtq(BLINK_DTQ, (intptr_t *)&amp;GBL_RCVAD));</a:t>
            </a:r>
          </a:p>
          <a:p>
            <a:pPr defTabSz="363538">
              <a:lnSpc>
                <a:spcPct val="90000"/>
              </a:lnSpc>
              <a:defRPr/>
            </a:pPr>
            <a:r>
              <a:rPr lang="en-US" altLang="ja-JP">
                <a:ea typeface="ＭＳ Ｐゴシック" charset="-128"/>
              </a:rPr>
              <a:t>		DEBUG_SYSLOG(LOG_NOTICE, " Blink_Task recive data         = 0x%p", GBL_RCVAD);</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pFunc = &amp;BLStateTable[GBL_NOWSTS][GBL_RCVEV];</a:t>
            </a:r>
          </a:p>
          <a:p>
            <a:pPr defTabSz="363538">
              <a:lnSpc>
                <a:spcPct val="90000"/>
              </a:lnSpc>
              <a:defRPr/>
            </a:pPr>
            <a:r>
              <a:rPr lang="en-US" altLang="ja-JP">
                <a:ea typeface="ＭＳ Ｐゴシック" charset="-128"/>
              </a:rPr>
              <a:t>		if(NULL != *pFunc){</a:t>
            </a:r>
          </a:p>
          <a:p>
            <a:pPr defTabSz="363538">
              <a:lnSpc>
                <a:spcPct val="90000"/>
              </a:lnSpc>
              <a:defRPr/>
            </a:pPr>
            <a:r>
              <a:rPr lang="en-US" altLang="ja-JP">
                <a:ea typeface="ＭＳ Ｐゴシック" charset="-128"/>
              </a:rPr>
              <a:t>			(*pFunc)();</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DEBUG_SYSLOG(LOG_NOTICE, " Blink_Task ignore event. event = %d ",GBL_RCVEV);</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if(GBL_CTLF &amp; DBL_STSCHG) {	/* </a:t>
            </a:r>
            <a:r>
              <a:rPr lang="ja-JP" altLang="en-US">
                <a:solidFill>
                  <a:srgbClr val="FF0000"/>
                </a:solidFill>
                <a:ea typeface="ＭＳ Ｐゴシック" charset="-128"/>
              </a:rPr>
              <a:t>状態遷移要求有り</a:t>
            </a:r>
            <a:r>
              <a:rPr lang="en-US" altLang="ja-JP">
                <a:solidFill>
                  <a:srgbClr val="FF0000"/>
                </a:solidFill>
                <a:ea typeface="ＭＳ Ｐゴシック" charset="-128"/>
              </a:rPr>
              <a:t>? */</a:t>
            </a:r>
          </a:p>
          <a:p>
            <a:pPr defTabSz="363538">
              <a:lnSpc>
                <a:spcPct val="90000"/>
              </a:lnSpc>
              <a:defRPr/>
            </a:pPr>
            <a:r>
              <a:rPr lang="en-US" altLang="ja-JP">
                <a:solidFill>
                  <a:srgbClr val="FF0000"/>
                </a:solidFill>
                <a:ea typeface="ＭＳ Ｐゴシック" charset="-128"/>
              </a:rPr>
              <a:t>			GBL_CTLF &amp;= ~DBL_STSCHG;	/* </a:t>
            </a:r>
            <a:r>
              <a:rPr lang="ja-JP" altLang="en-US">
                <a:solidFill>
                  <a:srgbClr val="FF0000"/>
                </a:solidFill>
                <a:ea typeface="ＭＳ Ｐゴシック" charset="-128"/>
              </a:rPr>
              <a:t>要求クリア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GBL_NOWSTS = GBL_NEXTSTS; /* </a:t>
            </a:r>
            <a:r>
              <a:rPr lang="ja-JP" altLang="en-US">
                <a:solidFill>
                  <a:srgbClr val="FF0000"/>
                </a:solidFill>
                <a:ea typeface="ＭＳ Ｐゴシック" charset="-128"/>
              </a:rPr>
              <a:t>状態更新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a:t>
            </a:r>
          </a:p>
          <a:p>
            <a:pPr defTabSz="363538">
              <a:lnSpc>
                <a:spcPct val="90000"/>
              </a:lnSpc>
              <a:defRPr/>
            </a:pPr>
            <a:r>
              <a:rPr lang="en-US" altLang="ja-JP">
                <a:ea typeface="ＭＳ Ｐゴシック" charset="-128"/>
              </a:rPr>
              <a:t>		SVC_PERROR(rel_mpf(EVENT_MPF, GBL_RCVAD));</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a:t>
            </a:r>
          </a:p>
        </p:txBody>
      </p:sp>
    </p:spTree>
    <p:extLst>
      <p:ext uri="{BB962C8B-B14F-4D97-AF65-F5344CB8AC3E}">
        <p14:creationId xmlns:p14="http://schemas.microsoft.com/office/powerpoint/2010/main" val="1367994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252C5-29A0-4761-90D5-E419EEF6CAC3}"/>
              </a:ext>
            </a:extLst>
          </p:cNvPr>
          <p:cNvSpPr>
            <a:spLocks noGrp="1"/>
          </p:cNvSpPr>
          <p:nvPr>
            <p:ph type="title"/>
          </p:nvPr>
        </p:nvSpPr>
        <p:spPr/>
        <p:txBody>
          <a:bodyPr/>
          <a:lstStyle/>
          <a:p>
            <a:r>
              <a:rPr kumimoji="1" lang="en-US" altLang="ja-JP"/>
              <a:t>Step8 </a:t>
            </a:r>
            <a:r>
              <a:rPr kumimoji="1" lang="ja-JP" altLang="en-US"/>
              <a:t>ファイル分割</a:t>
            </a:r>
          </a:p>
        </p:txBody>
      </p:sp>
      <p:sp>
        <p:nvSpPr>
          <p:cNvPr id="3" name="コンテンツ プレースホルダー 2">
            <a:extLst>
              <a:ext uri="{FF2B5EF4-FFF2-40B4-BE49-F238E27FC236}">
                <a16:creationId xmlns:a16="http://schemas.microsoft.com/office/drawing/2014/main" id="{9E4E7A7E-B32A-4782-8178-3335B800E862}"/>
              </a:ext>
            </a:extLst>
          </p:cNvPr>
          <p:cNvSpPr>
            <a:spLocks noGrp="1"/>
          </p:cNvSpPr>
          <p:nvPr>
            <p:ph idx="1"/>
          </p:nvPr>
        </p:nvSpPr>
        <p:spPr/>
        <p:txBody>
          <a:bodyPr>
            <a:normAutofit fontScale="85000" lnSpcReduction="10000"/>
          </a:bodyPr>
          <a:lstStyle/>
          <a:p>
            <a:pPr>
              <a:lnSpc>
                <a:spcPct val="120000"/>
              </a:lnSpc>
            </a:pPr>
            <a:r>
              <a:rPr kumimoji="1" lang="ja-JP" altLang="en-US"/>
              <a:t>今までの演習では、</a:t>
            </a:r>
            <a:r>
              <a:rPr kumimoji="1" lang="en-US" altLang="ja-JP"/>
              <a:t>1</a:t>
            </a:r>
            <a:r>
              <a:rPr kumimoji="1" lang="ja-JP" altLang="en-US"/>
              <a:t>つの</a:t>
            </a:r>
            <a:r>
              <a:rPr kumimoji="1" lang="en-US" altLang="ja-JP"/>
              <a:t>C</a:t>
            </a:r>
            <a:r>
              <a:rPr kumimoji="1" lang="ja-JP" altLang="en-US"/>
              <a:t>ファイルの中に全ての関数を記述しました。カップラーメンタイマ程度の開発規模であれば</a:t>
            </a:r>
            <a:r>
              <a:rPr lang="en-US" altLang="ja-JP"/>
              <a:t>1</a:t>
            </a:r>
            <a:r>
              <a:rPr lang="ja-JP" altLang="en-US"/>
              <a:t>つの</a:t>
            </a:r>
            <a:r>
              <a:rPr lang="en-US" altLang="ja-JP"/>
              <a:t>C</a:t>
            </a:r>
            <a:r>
              <a:rPr lang="ja-JP" altLang="en-US"/>
              <a:t>ファイルで十分ですが、大規模な開発になると管理が大変になります。また、単体テストツール</a:t>
            </a:r>
            <a:r>
              <a:rPr lang="en-US" altLang="ja-JP"/>
              <a:t>GoogleTest</a:t>
            </a:r>
            <a:r>
              <a:rPr lang="ja-JP" altLang="en-US"/>
              <a:t>ではソースファイル単位でテストしますので、予めテストしやすいようにファイル分割しておくと良いです</a:t>
            </a:r>
            <a:r>
              <a:rPr lang="en-US" altLang="ja-JP"/>
              <a:t>(</a:t>
            </a:r>
            <a:r>
              <a:rPr lang="ja-JP" altLang="en-US">
                <a:solidFill>
                  <a:srgbClr val="FF0000"/>
                </a:solidFill>
              </a:rPr>
              <a:t>テストファースト</a:t>
            </a:r>
            <a:r>
              <a:rPr lang="en-US" altLang="ja-JP"/>
              <a:t>)</a:t>
            </a:r>
            <a:r>
              <a:rPr lang="ja-JP" altLang="en-US"/>
              <a:t>。</a:t>
            </a:r>
            <a:endParaRPr kumimoji="1" lang="en-US" altLang="ja-JP"/>
          </a:p>
          <a:p>
            <a:pPr>
              <a:lnSpc>
                <a:spcPct val="120000"/>
              </a:lnSpc>
            </a:pPr>
            <a:r>
              <a:rPr kumimoji="1" lang="ja-JP" altLang="en-US"/>
              <a:t>もちろ</a:t>
            </a:r>
            <a:r>
              <a:rPr lang="ja-JP" altLang="en-US"/>
              <a:t>ん</a:t>
            </a:r>
            <a:r>
              <a:rPr kumimoji="1" lang="ja-JP" altLang="en-US"/>
              <a:t>プロジェクトによってファイル分割の規定がある場合は、それに従ってください。</a:t>
            </a:r>
            <a:endParaRPr kumimoji="1" lang="en-US" altLang="ja-JP"/>
          </a:p>
          <a:p>
            <a:pPr>
              <a:lnSpc>
                <a:spcPct val="120000"/>
              </a:lnSpc>
            </a:pPr>
            <a:r>
              <a:rPr lang="ja-JP" altLang="en-US"/>
              <a:t>演習</a:t>
            </a:r>
            <a:r>
              <a:rPr lang="en-US" altLang="ja-JP"/>
              <a:t>:</a:t>
            </a:r>
            <a:r>
              <a:rPr lang="ja-JP" altLang="en-US"/>
              <a:t>ファイル分割</a:t>
            </a:r>
            <a:endParaRPr lang="en-US" altLang="ja-JP"/>
          </a:p>
          <a:p>
            <a:pPr lvl="1">
              <a:lnSpc>
                <a:spcPct val="120000"/>
              </a:lnSpc>
            </a:pPr>
            <a:r>
              <a:rPr lang="ja-JP" altLang="en-US"/>
              <a:t>ファイル分割の方針を決めて、実際に分割してみてください。</a:t>
            </a:r>
            <a:endParaRPr lang="en-US" altLang="ja-JP"/>
          </a:p>
          <a:p>
            <a:pPr lvl="1">
              <a:lnSpc>
                <a:spcPct val="120000"/>
              </a:lnSpc>
            </a:pPr>
            <a:r>
              <a:rPr lang="ja-JP" altLang="en-US"/>
              <a:t>タスクごとに分割したり、機能ごとに分割したりと、色々あります。</a:t>
            </a:r>
            <a:endParaRPr lang="en-US" altLang="ja-JP"/>
          </a:p>
          <a:p>
            <a:pPr lvl="2">
              <a:lnSpc>
                <a:spcPct val="120000"/>
              </a:lnSpc>
            </a:pPr>
            <a:r>
              <a:rPr lang="ja-JP" altLang="en-US"/>
              <a:t>正解というものは無いです。</a:t>
            </a:r>
            <a:endParaRPr kumimoji="1" lang="ja-JP" altLang="en-US"/>
          </a:p>
        </p:txBody>
      </p:sp>
    </p:spTree>
    <p:extLst>
      <p:ext uri="{BB962C8B-B14F-4D97-AF65-F5344CB8AC3E}">
        <p14:creationId xmlns:p14="http://schemas.microsoft.com/office/powerpoint/2010/main" val="454988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218D32B-A9AC-4CD7-A071-EFD5FB2D3C0A}"/>
              </a:ext>
            </a:extLst>
          </p:cNvPr>
          <p:cNvSpPr>
            <a:spLocks noGrp="1"/>
          </p:cNvSpPr>
          <p:nvPr>
            <p:ph type="title"/>
          </p:nvPr>
        </p:nvSpPr>
        <p:spPr/>
        <p:txBody>
          <a:bodyPr/>
          <a:lstStyle/>
          <a:p>
            <a:r>
              <a:rPr lang="ja-JP" altLang="en-US"/>
              <a:t>演習</a:t>
            </a:r>
            <a:r>
              <a:rPr lang="en-US" altLang="ja-JP"/>
              <a:t>:</a:t>
            </a:r>
            <a:r>
              <a:rPr lang="ja-JP" altLang="en-US"/>
              <a:t>ファイル分割の例</a:t>
            </a:r>
            <a:r>
              <a:rPr lang="en-US" altLang="ja-JP"/>
              <a:t>(cup_timer7)</a:t>
            </a:r>
            <a:endParaRPr kumimoji="1" lang="ja-JP" altLang="en-US"/>
          </a:p>
        </p:txBody>
      </p:sp>
      <p:sp>
        <p:nvSpPr>
          <p:cNvPr id="7" name="コンテンツ プレースホルダー 6">
            <a:extLst>
              <a:ext uri="{FF2B5EF4-FFF2-40B4-BE49-F238E27FC236}">
                <a16:creationId xmlns:a16="http://schemas.microsoft.com/office/drawing/2014/main" id="{26E8F1D2-B233-40A6-9F1E-076CB8703D2E}"/>
              </a:ext>
            </a:extLst>
          </p:cNvPr>
          <p:cNvSpPr>
            <a:spLocks noGrp="1"/>
          </p:cNvSpPr>
          <p:nvPr>
            <p:ph idx="1"/>
          </p:nvPr>
        </p:nvSpPr>
        <p:spPr/>
        <p:txBody>
          <a:bodyPr>
            <a:normAutofit fontScale="85000" lnSpcReduction="10000"/>
          </a:bodyPr>
          <a:lstStyle/>
          <a:p>
            <a:pPr>
              <a:lnSpc>
                <a:spcPct val="120000"/>
              </a:lnSpc>
            </a:pPr>
            <a:r>
              <a:rPr lang="en-US" altLang="ja-JP"/>
              <a:t>LED</a:t>
            </a:r>
            <a:r>
              <a:rPr lang="en-US" altLang="ja-JP">
                <a:solidFill>
                  <a:srgbClr val="FF0000"/>
                </a:solidFill>
              </a:rPr>
              <a:t>4</a:t>
            </a:r>
            <a:r>
              <a:rPr lang="ja-JP" altLang="en-US"/>
              <a:t>「点滅周期」に関連するハンドラ・タスクを</a:t>
            </a:r>
            <a:r>
              <a:rPr lang="en-US" altLang="ja-JP"/>
              <a:t>blink.c</a:t>
            </a:r>
            <a:r>
              <a:rPr lang="ja-JP" altLang="en-US"/>
              <a:t>に集約</a:t>
            </a:r>
            <a:endParaRPr lang="en-US" altLang="ja-JP"/>
          </a:p>
          <a:p>
            <a:pPr lvl="1">
              <a:lnSpc>
                <a:spcPct val="120000"/>
              </a:lnSpc>
            </a:pPr>
            <a:r>
              <a:rPr lang="ja-JP" altLang="en-US"/>
              <a:t>コードをよく見ると「点滅周期」タイマと「計時」のタイマとは別になっている</a:t>
            </a:r>
            <a:endParaRPr lang="en-US" altLang="ja-JP"/>
          </a:p>
          <a:p>
            <a:pPr lvl="1">
              <a:lnSpc>
                <a:spcPct val="120000"/>
              </a:lnSpc>
            </a:pPr>
            <a:r>
              <a:rPr lang="ja-JP" altLang="en-US"/>
              <a:t>合わせて関連する定義を</a:t>
            </a:r>
            <a:r>
              <a:rPr lang="en-US" altLang="ja-JP"/>
              <a:t>blink.h</a:t>
            </a:r>
            <a:r>
              <a:rPr lang="ja-JP" altLang="en-US"/>
              <a:t>に集約</a:t>
            </a:r>
            <a:endParaRPr lang="en-US" altLang="ja-JP"/>
          </a:p>
          <a:p>
            <a:pPr>
              <a:lnSpc>
                <a:spcPct val="120000"/>
              </a:lnSpc>
            </a:pPr>
            <a:r>
              <a:rPr lang="ja-JP" altLang="en-US"/>
              <a:t>「計時」に関連するハンドラ・タスクを</a:t>
            </a:r>
            <a:r>
              <a:rPr lang="en-US" altLang="ja-JP"/>
              <a:t>timer.c</a:t>
            </a:r>
            <a:r>
              <a:rPr lang="ja-JP" altLang="en-US"/>
              <a:t>に集約</a:t>
            </a:r>
            <a:endParaRPr lang="en-US" altLang="ja-JP"/>
          </a:p>
          <a:p>
            <a:pPr lvl="1">
              <a:lnSpc>
                <a:spcPct val="120000"/>
              </a:lnSpc>
            </a:pPr>
            <a:r>
              <a:rPr lang="ja-JP" altLang="en-US"/>
              <a:t>合わせて関連する定義を</a:t>
            </a:r>
            <a:r>
              <a:rPr lang="en-US" altLang="ja-JP"/>
              <a:t>timer.h</a:t>
            </a:r>
            <a:r>
              <a:rPr lang="ja-JP" altLang="en-US"/>
              <a:t>に集約</a:t>
            </a:r>
            <a:endParaRPr lang="en-US" altLang="ja-JP"/>
          </a:p>
          <a:p>
            <a:pPr>
              <a:lnSpc>
                <a:spcPct val="120000"/>
              </a:lnSpc>
            </a:pPr>
            <a:r>
              <a:rPr lang="ja-JP" altLang="en-US"/>
              <a:t>ハンドラ→タスク間</a:t>
            </a:r>
            <a:r>
              <a:rPr lang="en-US" altLang="ja-JP"/>
              <a:t>,</a:t>
            </a:r>
            <a:r>
              <a:rPr lang="ja-JP" altLang="en-US"/>
              <a:t>及びタスク→タスク間の通信に使用するインタフェース </a:t>
            </a:r>
            <a:r>
              <a:rPr lang="en-US" altLang="ja-JP"/>
              <a:t>(</a:t>
            </a:r>
            <a:r>
              <a:rPr lang="ja-JP" altLang="en-US"/>
              <a:t>メッセージの構造体、イベント番号等</a:t>
            </a:r>
            <a:r>
              <a:rPr lang="en-US" altLang="ja-JP"/>
              <a:t>)</a:t>
            </a:r>
            <a:r>
              <a:rPr lang="ja-JP" altLang="en-US"/>
              <a:t>を</a:t>
            </a:r>
            <a:r>
              <a:rPr lang="en-US" altLang="ja-JP"/>
              <a:t>common.h</a:t>
            </a:r>
            <a:r>
              <a:rPr lang="ja-JP" altLang="en-US"/>
              <a:t>に定義</a:t>
            </a:r>
            <a:endParaRPr lang="en-US" altLang="ja-JP"/>
          </a:p>
          <a:p>
            <a:pPr>
              <a:lnSpc>
                <a:spcPct val="120000"/>
              </a:lnSpc>
            </a:pPr>
            <a:r>
              <a:rPr lang="ja-JP" altLang="en-US"/>
              <a:t>インライン関数</a:t>
            </a:r>
            <a:r>
              <a:rPr lang="en-US" altLang="ja-JP"/>
              <a:t>(svc_perror)</a:t>
            </a:r>
            <a:r>
              <a:rPr lang="ja-JP" altLang="en-US"/>
              <a:t>を</a:t>
            </a:r>
            <a:r>
              <a:rPr lang="en-US" altLang="ja-JP"/>
              <a:t>common.h</a:t>
            </a:r>
            <a:r>
              <a:rPr lang="ja-JP" altLang="en-US"/>
              <a:t>に移動</a:t>
            </a:r>
            <a:endParaRPr lang="en-US" altLang="ja-JP"/>
          </a:p>
          <a:p>
            <a:pPr>
              <a:lnSpc>
                <a:spcPct val="120000"/>
              </a:lnSpc>
            </a:pPr>
            <a:r>
              <a:rPr lang="ja-JP" altLang="en-US"/>
              <a:t>最終的に、</a:t>
            </a:r>
            <a:r>
              <a:rPr lang="en-US" altLang="ja-JP"/>
              <a:t>LED</a:t>
            </a:r>
            <a:r>
              <a:rPr lang="en-US" altLang="ja-JP">
                <a:solidFill>
                  <a:srgbClr val="FF0000"/>
                </a:solidFill>
              </a:rPr>
              <a:t>1</a:t>
            </a:r>
            <a:r>
              <a:rPr lang="ja-JP" altLang="en-US"/>
              <a:t>「点滅周期」ハンドラのみ、元のファイルに残ることになる。</a:t>
            </a:r>
            <a:endParaRPr lang="en-US" altLang="ja-JP"/>
          </a:p>
        </p:txBody>
      </p:sp>
    </p:spTree>
    <p:extLst>
      <p:ext uri="{BB962C8B-B14F-4D97-AF65-F5344CB8AC3E}">
        <p14:creationId xmlns:p14="http://schemas.microsoft.com/office/powerpoint/2010/main" val="157893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14400" y="235527"/>
            <a:ext cx="10363200" cy="457200"/>
          </a:xfrm>
        </p:spPr>
        <p:txBody>
          <a:bodyPr>
            <a:normAutofit fontScale="90000"/>
          </a:bodyPr>
          <a:lstStyle/>
          <a:p>
            <a:pPr eaLnBrk="1" hangingPunct="1"/>
            <a:r>
              <a:rPr lang="ja-JP" altLang="en-US"/>
              <a:t>サンプルプログラム</a:t>
            </a:r>
          </a:p>
        </p:txBody>
      </p:sp>
      <p:sp>
        <p:nvSpPr>
          <p:cNvPr id="200707" name="Rectangle 3"/>
          <p:cNvSpPr>
            <a:spLocks noGrp="1" noChangeArrowheads="1"/>
          </p:cNvSpPr>
          <p:nvPr>
            <p:ph type="body" sz="half" idx="1"/>
          </p:nvPr>
        </p:nvSpPr>
        <p:spPr>
          <a:xfrm>
            <a:off x="1025236" y="958851"/>
            <a:ext cx="10252364" cy="1039813"/>
          </a:xfrm>
        </p:spPr>
        <p:txBody>
          <a:bodyPr>
            <a:normAutofit lnSpcReduction="10000"/>
          </a:bodyPr>
          <a:lstStyle/>
          <a:p>
            <a:pPr marL="457200" indent="-457200">
              <a:defRPr/>
            </a:pPr>
            <a:r>
              <a:rPr lang="ja-JP" altLang="en-US" sz="2000"/>
              <a:t>演習で作成する</a:t>
            </a:r>
            <a:r>
              <a:rPr sz="2000"/>
              <a:t>プログラム</a:t>
            </a:r>
            <a:r>
              <a:rPr lang="ja-JP" altLang="en-US" sz="2000"/>
              <a:t>の解答例になります。</a:t>
            </a:r>
            <a:endParaRPr lang="en-US" altLang="ja-JP" sz="2000"/>
          </a:p>
          <a:p>
            <a:pPr marL="457200" indent="-457200">
              <a:defRPr/>
            </a:pPr>
            <a:r>
              <a:rPr lang="ja-JP" altLang="en-US" sz="2000"/>
              <a:t>添付の</a:t>
            </a:r>
            <a:r>
              <a:rPr lang="en-US" altLang="ja-JP" sz="2000"/>
              <a:t>sample.zip</a:t>
            </a:r>
            <a:r>
              <a:rPr lang="ja-JP" altLang="en-US" sz="2000"/>
              <a:t>を解凍し、</a:t>
            </a:r>
            <a:r>
              <a:rPr lang="en-US" altLang="ja-JP" sz="2000"/>
              <a:t> 5.</a:t>
            </a:r>
            <a:r>
              <a:rPr lang="ja-JP" altLang="ja-JP" sz="2000"/>
              <a:t>開発環境の確認編</a:t>
            </a:r>
            <a:r>
              <a:rPr lang="ja-JP" altLang="en-US" sz="2000"/>
              <a:t>で作成した</a:t>
            </a:r>
            <a:r>
              <a:rPr lang="en-US" altLang="ja-JP" sz="2000"/>
              <a:t>program\</a:t>
            </a:r>
            <a:r>
              <a:rPr lang="en-US" altLang="ja-JP" sz="2000" err="1"/>
              <a:t>program_</a:t>
            </a:r>
            <a:r>
              <a:rPr lang="en-US" altLang="ja-JP" sz="2000"/>
              <a:t>asp</a:t>
            </a:r>
            <a:r>
              <a:rPr lang="ja-JP" altLang="en-US" sz="2000"/>
              <a:t>フォルダにコピーしてください。</a:t>
            </a:r>
            <a:endParaRPr lang="en-US" altLang="ja-JP" sz="2000"/>
          </a:p>
          <a:p>
            <a:pPr marL="914400" lvl="1" indent="-457200">
              <a:defRPr/>
            </a:pPr>
            <a:endParaRPr lang="en-US" altLang="ja-JP" sz="900"/>
          </a:p>
          <a:p>
            <a:pPr marL="457200" indent="-457200">
              <a:defRPr/>
            </a:pPr>
            <a:endParaRPr lang="en-US" altLang="ja-JP" sz="2000"/>
          </a:p>
        </p:txBody>
      </p:sp>
      <p:graphicFrame>
        <p:nvGraphicFramePr>
          <p:cNvPr id="1144919" name="Group 87"/>
          <p:cNvGraphicFramePr>
            <a:graphicFrameLocks noGrp="1"/>
          </p:cNvGraphicFramePr>
          <p:nvPr>
            <p:ph sz="half" idx="2"/>
            <p:extLst>
              <p:ext uri="{D42A27DB-BD31-4B8C-83A1-F6EECF244321}">
                <p14:modId xmlns:p14="http://schemas.microsoft.com/office/powerpoint/2010/main" val="1248450056"/>
              </p:ext>
            </p:extLst>
          </p:nvPr>
        </p:nvGraphicFramePr>
        <p:xfrm>
          <a:off x="1560945" y="2271715"/>
          <a:ext cx="9716655" cy="3496153"/>
        </p:xfrm>
        <a:graphic>
          <a:graphicData uri="http://schemas.openxmlformats.org/drawingml/2006/table">
            <a:tbl>
              <a:tblPr/>
              <a:tblGrid>
                <a:gridCol w="2010372">
                  <a:extLst>
                    <a:ext uri="{9D8B030D-6E8A-4147-A177-3AD203B41FA5}">
                      <a16:colId xmlns:a16="http://schemas.microsoft.com/office/drawing/2014/main" val="20000"/>
                    </a:ext>
                  </a:extLst>
                </a:gridCol>
                <a:gridCol w="7706283">
                  <a:extLst>
                    <a:ext uri="{9D8B030D-6E8A-4147-A177-3AD203B41FA5}">
                      <a16:colId xmlns:a16="http://schemas.microsoft.com/office/drawing/2014/main" val="20001"/>
                    </a:ext>
                  </a:extLst>
                </a:gridCol>
              </a:tblGrid>
              <a:tr h="388358">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cup_timer2</a:t>
                      </a:r>
                      <a:endParaRPr kumimoji="1" lang="en-US" altLang="ja-JP"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lang="ja-JP" altLang="en-US" sz="1800"/>
                        <a:t>データキューの実装と状態遷移表のコード化</a:t>
                      </a:r>
                      <a:r>
                        <a:rPr lang="en-US" altLang="ja-JP" sz="1800"/>
                        <a:t>(switch case</a:t>
                      </a:r>
                      <a:r>
                        <a:rPr lang="ja-JP" altLang="en-US" sz="1800"/>
                        <a:t>文</a:t>
                      </a:r>
                      <a:r>
                        <a:rPr lang="en-US" altLang="ja-JP" sz="1800"/>
                        <a:t>)</a:t>
                      </a:r>
                      <a:r>
                        <a:rPr lang="ja-JP" altLang="en-US" sz="1800"/>
                        <a:t> </a:t>
                      </a:r>
                      <a:endParaRPr kumimoji="1" lang="ja-JP" altLang="en-US" sz="1800" b="0" i="0" u="none" strike="noStrike" cap="none" normalizeH="0" baseline="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80000"/>
                        </a:lnSpc>
                        <a:spcBef>
                          <a:spcPct val="20000"/>
                        </a:spcBef>
                        <a:spcAft>
                          <a:spcPct val="0"/>
                        </a:spcAft>
                        <a:buClrTx/>
                        <a:buSzTx/>
                        <a:buFontTx/>
                        <a:buNone/>
                        <a:tabLst>
                          <a:tab pos="285750" algn="l"/>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lang="ja-JP" altLang="en-US"/>
                        <a:t>状態遷移表のコード化</a:t>
                      </a:r>
                      <a:r>
                        <a:rPr lang="en-US" altLang="ja-JP"/>
                        <a:t>(</a:t>
                      </a:r>
                      <a:r>
                        <a:rPr lang="ja-JP" altLang="en-US"/>
                        <a:t>関数ポインタのテーブル</a:t>
                      </a:r>
                      <a:r>
                        <a:rPr lang="en-US" altLang="ja-JP"/>
                        <a:t>)</a:t>
                      </a:r>
                      <a:endParaRPr kumimoji="1" lang="ja-JP" altLang="en-US"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72">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cup_timer4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ja-JP" altLang="en-US"/>
                        <a:t>メモリプールの制約と解決策</a:t>
                      </a:r>
                      <a:endParaRPr kumimoji="1" lang="ja-JP" altLang="en-US" sz="1800" b="0" i="0" u="none" strike="noStrike" cap="none" normalizeH="0" baseline="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902">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lang="ja-JP" altLang="en-US"/>
                        <a:t>メモリプールの実装</a:t>
                      </a:r>
                      <a:endParaRPr kumimoji="1" lang="ja-JP" altLang="en-US" sz="1800" b="0" i="0" u="none" strike="noStrike" cap="none" normalizeH="0" baseline="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53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cup_timer6</a:t>
                      </a:r>
                      <a:endParaRPr kumimoji="1" lang="en-US" altLang="ja-JP"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lang="ja-JP" altLang="en-US"/>
                        <a:t>状態遷移の局所化とメッセージ転送機能の実装</a:t>
                      </a:r>
                      <a:endParaRPr kumimoji="1" lang="ja-JP" altLang="en-US"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0884">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cup_timer7</a:t>
                      </a:r>
                      <a:endParaRPr kumimoji="1" lang="en-US" altLang="ja-JP"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a:ln>
                            <a:noFill/>
                          </a:ln>
                          <a:solidFill>
                            <a:schemeClr val="tx1"/>
                          </a:solidFill>
                          <a:effectLst/>
                          <a:latin typeface="メイリオ" pitchFamily="50" charset="-128"/>
                          <a:ea typeface="メイリオ" pitchFamily="50" charset="-128"/>
                        </a:rPr>
                        <a:t>ファイル分割</a:t>
                      </a:r>
                      <a:endParaRPr kumimoji="1" lang="ja-JP" altLang="en-US"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3247">
                <a:tc>
                  <a: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1" lang="en-US" altLang="ja-JP" sz="1800" b="0" i="0" u="none" strike="noStrike" cap="none" normalizeH="0" baseline="0">
                          <a:ln>
                            <a:noFill/>
                          </a:ln>
                          <a:solidFill>
                            <a:schemeClr val="tx1"/>
                          </a:solidFill>
                          <a:effectLst/>
                          <a:latin typeface="メイリオ" pitchFamily="50" charset="-128"/>
                          <a:ea typeface="メイリオ" pitchFamily="50" charset="-128"/>
                        </a:rPr>
                        <a:t>cup_timer8</a:t>
                      </a:r>
                    </a:p>
                    <a:p>
                      <a:pPr marL="0" marR="0" lvl="0" indent="0" algn="l" defTabSz="914400" rtl="0" eaLnBrk="1" fontAlgn="base" latinLnBrk="0" hangingPunct="1">
                        <a:lnSpc>
                          <a:spcPct val="8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a:t>状態遷移時の</a:t>
                      </a:r>
                      <a:r>
                        <a:rPr lang="en-US" altLang="ja-JP"/>
                        <a:t>entry/exit</a:t>
                      </a:r>
                      <a:r>
                        <a:rPr lang="ja-JP" altLang="en-US"/>
                        <a:t>アクションの実装</a:t>
                      </a:r>
                      <a:endParaRPr kumimoji="1" lang="ja-JP" altLang="en-US" sz="1800" b="0" i="0" u="none" strike="noStrike" cap="none" normalizeH="0" baseline="0">
                        <a:ln>
                          <a:noFill/>
                        </a:ln>
                        <a:solidFill>
                          <a:schemeClr val="tx1"/>
                        </a:solidFill>
                        <a:effectLst/>
                        <a:latin typeface="メイリオ" pitchFamily="50" charset="-128"/>
                        <a:ea typeface="メイリオ"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メイリオ" pitchFamily="50" charset="-128"/>
                        <a:ea typeface="メイリオ"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934266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3397A-B81E-4E3D-BEDC-860B34ABFA9B}"/>
              </a:ext>
            </a:extLst>
          </p:cNvPr>
          <p:cNvSpPr>
            <a:spLocks noGrp="1"/>
          </p:cNvSpPr>
          <p:nvPr>
            <p:ph type="title"/>
          </p:nvPr>
        </p:nvSpPr>
        <p:spPr/>
        <p:txBody>
          <a:bodyPr/>
          <a:lstStyle/>
          <a:p>
            <a:r>
              <a:rPr kumimoji="1" lang="ja-JP" altLang="en-US"/>
              <a:t>参考 </a:t>
            </a:r>
            <a:r>
              <a:rPr kumimoji="1" lang="en-US" altLang="ja-JP"/>
              <a:t>C</a:t>
            </a:r>
            <a:r>
              <a:rPr kumimoji="1" lang="ja-JP" altLang="en-US"/>
              <a:t>ファイルの追加</a:t>
            </a:r>
            <a:r>
              <a:rPr lang="en-US" altLang="ja-JP"/>
              <a:t>(STM32)</a:t>
            </a:r>
            <a:r>
              <a:rPr kumimoji="1" lang="ja-JP" altLang="en-US"/>
              <a:t> </a:t>
            </a:r>
            <a:r>
              <a:rPr kumimoji="1" lang="en-US" altLang="ja-JP"/>
              <a:t>1/3</a:t>
            </a:r>
            <a:endParaRPr kumimoji="1" lang="ja-JP" altLang="en-US"/>
          </a:p>
        </p:txBody>
      </p:sp>
      <p:sp>
        <p:nvSpPr>
          <p:cNvPr id="3" name="コンテンツ プレースホルダー 2">
            <a:extLst>
              <a:ext uri="{FF2B5EF4-FFF2-40B4-BE49-F238E27FC236}">
                <a16:creationId xmlns:a16="http://schemas.microsoft.com/office/drawing/2014/main" id="{ADB81EA0-B118-47ED-9544-CD040071A776}"/>
              </a:ext>
            </a:extLst>
          </p:cNvPr>
          <p:cNvSpPr>
            <a:spLocks noGrp="1"/>
          </p:cNvSpPr>
          <p:nvPr>
            <p:ph idx="1"/>
          </p:nvPr>
        </p:nvSpPr>
        <p:spPr/>
        <p:txBody>
          <a:bodyPr/>
          <a:lstStyle/>
          <a:p>
            <a:r>
              <a:rPr kumimoji="1" lang="ja-JP" altLang="en-US"/>
              <a:t>プロジェクトを右クリック → 新規 → </a:t>
            </a:r>
            <a:r>
              <a:rPr kumimoji="1" lang="en-US" altLang="ja-JP"/>
              <a:t>Source File </a:t>
            </a:r>
            <a:r>
              <a:rPr kumimoji="1" lang="ja-JP" altLang="en-US"/>
              <a:t>をクリック</a:t>
            </a:r>
          </a:p>
        </p:txBody>
      </p:sp>
      <p:pic>
        <p:nvPicPr>
          <p:cNvPr id="4" name="図 3">
            <a:extLst>
              <a:ext uri="{FF2B5EF4-FFF2-40B4-BE49-F238E27FC236}">
                <a16:creationId xmlns:a16="http://schemas.microsoft.com/office/drawing/2014/main" id="{921C6021-FB64-4A0A-803C-1E321361C990}"/>
              </a:ext>
            </a:extLst>
          </p:cNvPr>
          <p:cNvPicPr>
            <a:picLocks noChangeAspect="1"/>
          </p:cNvPicPr>
          <p:nvPr/>
        </p:nvPicPr>
        <p:blipFill>
          <a:blip r:embed="rId3"/>
          <a:stretch>
            <a:fillRect/>
          </a:stretch>
        </p:blipFill>
        <p:spPr>
          <a:xfrm>
            <a:off x="4328502" y="2890379"/>
            <a:ext cx="7468642" cy="3286584"/>
          </a:xfrm>
          <a:prstGeom prst="rect">
            <a:avLst/>
          </a:prstGeom>
        </p:spPr>
      </p:pic>
    </p:spTree>
    <p:extLst>
      <p:ext uri="{BB962C8B-B14F-4D97-AF65-F5344CB8AC3E}">
        <p14:creationId xmlns:p14="http://schemas.microsoft.com/office/powerpoint/2010/main" val="2195122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220E5-F4BA-42F5-91F1-867D61B6F3CE}"/>
              </a:ext>
            </a:extLst>
          </p:cNvPr>
          <p:cNvSpPr>
            <a:spLocks noGrp="1"/>
          </p:cNvSpPr>
          <p:nvPr>
            <p:ph type="title"/>
          </p:nvPr>
        </p:nvSpPr>
        <p:spPr/>
        <p:txBody>
          <a:bodyPr/>
          <a:lstStyle/>
          <a:p>
            <a:r>
              <a:rPr lang="ja-JP" altLang="en-US"/>
              <a:t>参考 </a:t>
            </a:r>
            <a:r>
              <a:rPr kumimoji="1" lang="en-US" altLang="ja-JP"/>
              <a:t>C</a:t>
            </a:r>
            <a:r>
              <a:rPr kumimoji="1" lang="ja-JP" altLang="en-US"/>
              <a:t>ファイルの追加</a:t>
            </a:r>
            <a:r>
              <a:rPr lang="en-US" altLang="ja-JP"/>
              <a:t>(STM32)</a:t>
            </a:r>
            <a:r>
              <a:rPr kumimoji="1" lang="ja-JP" altLang="en-US"/>
              <a:t> </a:t>
            </a:r>
            <a:r>
              <a:rPr kumimoji="1" lang="en-US" altLang="ja-JP"/>
              <a:t>2/3</a:t>
            </a:r>
            <a:endParaRPr kumimoji="1" lang="ja-JP" altLang="en-US"/>
          </a:p>
        </p:txBody>
      </p:sp>
      <p:sp>
        <p:nvSpPr>
          <p:cNvPr id="3" name="コンテンツ プレースホルダー 2">
            <a:extLst>
              <a:ext uri="{FF2B5EF4-FFF2-40B4-BE49-F238E27FC236}">
                <a16:creationId xmlns:a16="http://schemas.microsoft.com/office/drawing/2014/main" id="{76DF5D99-4CBD-40B5-A283-C84988A545B9}"/>
              </a:ext>
            </a:extLst>
          </p:cNvPr>
          <p:cNvSpPr>
            <a:spLocks noGrp="1"/>
          </p:cNvSpPr>
          <p:nvPr>
            <p:ph idx="1"/>
          </p:nvPr>
        </p:nvSpPr>
        <p:spPr/>
        <p:txBody>
          <a:bodyPr/>
          <a:lstStyle/>
          <a:p>
            <a:r>
              <a:rPr kumimoji="1" lang="ja-JP" altLang="en-US"/>
              <a:t>任意の</a:t>
            </a:r>
            <a:r>
              <a:rPr kumimoji="1" lang="en-US" altLang="ja-JP"/>
              <a:t>Source File</a:t>
            </a:r>
            <a:r>
              <a:rPr kumimoji="1" lang="ja-JP" altLang="en-US"/>
              <a:t>名を入力</a:t>
            </a:r>
            <a:r>
              <a:rPr kumimoji="1" lang="en-US" altLang="ja-JP"/>
              <a:t>(</a:t>
            </a:r>
            <a:r>
              <a:rPr kumimoji="1" lang="ja-JP" altLang="en-US"/>
              <a:t>拡張子は</a:t>
            </a:r>
            <a:r>
              <a:rPr kumimoji="1" lang="en-US" altLang="ja-JP"/>
              <a:t>.c)</a:t>
            </a:r>
          </a:p>
          <a:p>
            <a:pPr lvl="1"/>
            <a:r>
              <a:rPr kumimoji="1" lang="ja-JP" altLang="en-US"/>
              <a:t>例</a:t>
            </a:r>
            <a:r>
              <a:rPr kumimoji="1" lang="en-US" altLang="ja-JP"/>
              <a:t>:timer.c</a:t>
            </a:r>
            <a:endParaRPr kumimoji="1" lang="ja-JP" altLang="en-US"/>
          </a:p>
        </p:txBody>
      </p:sp>
    </p:spTree>
    <p:extLst>
      <p:ext uri="{BB962C8B-B14F-4D97-AF65-F5344CB8AC3E}">
        <p14:creationId xmlns:p14="http://schemas.microsoft.com/office/powerpoint/2010/main" val="1532021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3397A-B81E-4E3D-BEDC-860B34ABFA9B}"/>
              </a:ext>
            </a:extLst>
          </p:cNvPr>
          <p:cNvSpPr>
            <a:spLocks noGrp="1"/>
          </p:cNvSpPr>
          <p:nvPr>
            <p:ph type="title"/>
          </p:nvPr>
        </p:nvSpPr>
        <p:spPr/>
        <p:txBody>
          <a:bodyPr>
            <a:normAutofit/>
          </a:bodyPr>
          <a:lstStyle/>
          <a:p>
            <a:r>
              <a:rPr lang="ja-JP" altLang="en-US"/>
              <a:t>参考 </a:t>
            </a:r>
            <a:r>
              <a:rPr kumimoji="1" lang="en-US" altLang="ja-JP"/>
              <a:t>C</a:t>
            </a:r>
            <a:r>
              <a:rPr kumimoji="1" lang="ja-JP" altLang="en-US"/>
              <a:t>ファイルの追加</a:t>
            </a:r>
            <a:r>
              <a:rPr lang="en-US" altLang="ja-JP"/>
              <a:t>(STM32)</a:t>
            </a:r>
            <a:r>
              <a:rPr kumimoji="1" lang="ja-JP" altLang="en-US"/>
              <a:t> </a:t>
            </a:r>
            <a:r>
              <a:rPr kumimoji="1" lang="en-US" altLang="ja-JP"/>
              <a:t>3/3</a:t>
            </a:r>
            <a:endParaRPr kumimoji="1" lang="ja-JP" altLang="en-US"/>
          </a:p>
        </p:txBody>
      </p:sp>
      <p:sp>
        <p:nvSpPr>
          <p:cNvPr id="3" name="コンテンツ プレースホルダー 2">
            <a:extLst>
              <a:ext uri="{FF2B5EF4-FFF2-40B4-BE49-F238E27FC236}">
                <a16:creationId xmlns:a16="http://schemas.microsoft.com/office/drawing/2014/main" id="{ADB81EA0-B118-47ED-9544-CD040071A776}"/>
              </a:ext>
            </a:extLst>
          </p:cNvPr>
          <p:cNvSpPr>
            <a:spLocks noGrp="1"/>
          </p:cNvSpPr>
          <p:nvPr>
            <p:ph idx="1"/>
          </p:nvPr>
        </p:nvSpPr>
        <p:spPr>
          <a:xfrm>
            <a:off x="838200" y="1825625"/>
            <a:ext cx="5549537" cy="4351338"/>
          </a:xfrm>
        </p:spPr>
        <p:txBody>
          <a:bodyPr/>
          <a:lstStyle/>
          <a:p>
            <a:r>
              <a:rPr kumimoji="1" lang="en-US" altLang="ja-JP"/>
              <a:t>Makefile</a:t>
            </a:r>
            <a:r>
              <a:rPr kumimoji="1" lang="ja-JP" altLang="en-US"/>
              <a:t>にオブジェクトファイル</a:t>
            </a:r>
            <a:r>
              <a:rPr kumimoji="1" lang="en-US" altLang="ja-JP"/>
              <a:t>(.o)</a:t>
            </a:r>
            <a:r>
              <a:rPr kumimoji="1" lang="ja-JP" altLang="en-US"/>
              <a:t>を追加</a:t>
            </a:r>
            <a:endParaRPr kumimoji="1" lang="en-US" altLang="ja-JP"/>
          </a:p>
          <a:p>
            <a:pPr lvl="1"/>
            <a:r>
              <a:rPr lang="ja-JP" altLang="en-US"/>
              <a:t>前ページと同じファイル名で、拡張子を</a:t>
            </a:r>
            <a:r>
              <a:rPr lang="en-US" altLang="ja-JP"/>
              <a:t>.o</a:t>
            </a:r>
            <a:r>
              <a:rPr lang="ja-JP" altLang="en-US"/>
              <a:t>にして、赤枠部分に追加。</a:t>
            </a:r>
            <a:endParaRPr lang="en-US" altLang="ja-JP"/>
          </a:p>
          <a:p>
            <a:pPr lvl="1"/>
            <a:endParaRPr lang="en-US" altLang="ja-JP"/>
          </a:p>
          <a:p>
            <a:pPr marL="0" indent="0">
              <a:buNone/>
            </a:pPr>
            <a:r>
              <a:rPr lang="en-US" altLang="ja-JP"/>
              <a:t>※</a:t>
            </a:r>
            <a:r>
              <a:rPr lang="ja-JP" altLang="en-US"/>
              <a:t>最近の統合開発環境では</a:t>
            </a:r>
            <a:r>
              <a:rPr lang="en-US" altLang="ja-JP"/>
              <a:t>Makefile</a:t>
            </a:r>
            <a:r>
              <a:rPr lang="ja-JP" altLang="en-US"/>
              <a:t>を意識しなくても良いものもありますが、</a:t>
            </a:r>
            <a:r>
              <a:rPr lang="en-US" altLang="ja-JP"/>
              <a:t>Makefile</a:t>
            </a:r>
            <a:r>
              <a:rPr lang="ja-JP" altLang="en-US"/>
              <a:t>がどのようなものか概要だけでもおさえておくと良い。</a:t>
            </a:r>
            <a:endParaRPr lang="en-US" altLang="ja-JP"/>
          </a:p>
          <a:p>
            <a:pPr lvl="1"/>
            <a:endParaRPr lang="en-US" altLang="ja-JP"/>
          </a:p>
        </p:txBody>
      </p:sp>
      <p:pic>
        <p:nvPicPr>
          <p:cNvPr id="8" name="図 7">
            <a:extLst>
              <a:ext uri="{FF2B5EF4-FFF2-40B4-BE49-F238E27FC236}">
                <a16:creationId xmlns:a16="http://schemas.microsoft.com/office/drawing/2014/main" id="{F24F26DC-5130-4E7D-BF88-6ABF6E2C2558}"/>
              </a:ext>
            </a:extLst>
          </p:cNvPr>
          <p:cNvPicPr>
            <a:picLocks noChangeAspect="1"/>
          </p:cNvPicPr>
          <p:nvPr/>
        </p:nvPicPr>
        <p:blipFill>
          <a:blip r:embed="rId3"/>
          <a:stretch>
            <a:fillRect/>
          </a:stretch>
        </p:blipFill>
        <p:spPr>
          <a:xfrm>
            <a:off x="6387737" y="1825625"/>
            <a:ext cx="5277587" cy="4124901"/>
          </a:xfrm>
          <a:prstGeom prst="rect">
            <a:avLst/>
          </a:prstGeom>
        </p:spPr>
      </p:pic>
      <p:sp>
        <p:nvSpPr>
          <p:cNvPr id="9" name="正方形/長方形 8">
            <a:extLst>
              <a:ext uri="{FF2B5EF4-FFF2-40B4-BE49-F238E27FC236}">
                <a16:creationId xmlns:a16="http://schemas.microsoft.com/office/drawing/2014/main" id="{9E914803-6A4F-4BDD-A73D-076D12447912}"/>
              </a:ext>
            </a:extLst>
          </p:cNvPr>
          <p:cNvSpPr/>
          <p:nvPr/>
        </p:nvSpPr>
        <p:spPr>
          <a:xfrm>
            <a:off x="9117874" y="5551714"/>
            <a:ext cx="548640" cy="3399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6353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1E5F5-E335-46F6-A15F-EEE47B32BED8}"/>
              </a:ext>
            </a:extLst>
          </p:cNvPr>
          <p:cNvSpPr>
            <a:spLocks noGrp="1"/>
          </p:cNvSpPr>
          <p:nvPr>
            <p:ph type="title"/>
          </p:nvPr>
        </p:nvSpPr>
        <p:spPr/>
        <p:txBody>
          <a:bodyPr/>
          <a:lstStyle/>
          <a:p>
            <a:r>
              <a:rPr lang="ja-JP" altLang="en-US"/>
              <a:t>参考 ヘッダファイル</a:t>
            </a:r>
            <a:r>
              <a:rPr kumimoji="1" lang="ja-JP" altLang="en-US"/>
              <a:t>の追加</a:t>
            </a:r>
            <a:r>
              <a:rPr lang="en-US" altLang="ja-JP"/>
              <a:t>(STM32)</a:t>
            </a:r>
            <a:endParaRPr kumimoji="1" lang="ja-JP" altLang="en-US"/>
          </a:p>
        </p:txBody>
      </p:sp>
      <p:sp>
        <p:nvSpPr>
          <p:cNvPr id="3" name="コンテンツ プレースホルダー 2">
            <a:extLst>
              <a:ext uri="{FF2B5EF4-FFF2-40B4-BE49-F238E27FC236}">
                <a16:creationId xmlns:a16="http://schemas.microsoft.com/office/drawing/2014/main" id="{214D4147-2CD6-473A-AFE1-0AEEF52B0D79}"/>
              </a:ext>
            </a:extLst>
          </p:cNvPr>
          <p:cNvSpPr>
            <a:spLocks noGrp="1"/>
          </p:cNvSpPr>
          <p:nvPr>
            <p:ph idx="1"/>
          </p:nvPr>
        </p:nvSpPr>
        <p:spPr>
          <a:xfrm>
            <a:off x="838200" y="1825625"/>
            <a:ext cx="3132909" cy="4351338"/>
          </a:xfrm>
        </p:spPr>
        <p:txBody>
          <a:bodyPr/>
          <a:lstStyle/>
          <a:p>
            <a:r>
              <a:rPr lang="ja-JP" altLang="en-US"/>
              <a:t>プロジェクトを右クリック → 新規 → </a:t>
            </a:r>
            <a:r>
              <a:rPr lang="en-US" altLang="ja-JP"/>
              <a:t>Header File </a:t>
            </a:r>
            <a:r>
              <a:rPr lang="ja-JP" altLang="en-US"/>
              <a:t>をクリック</a:t>
            </a:r>
            <a:br>
              <a:rPr lang="en-US" altLang="ja-JP"/>
            </a:br>
            <a:endParaRPr lang="en-US" altLang="ja-JP"/>
          </a:p>
          <a:p>
            <a:r>
              <a:rPr lang="ja-JP" altLang="en-US"/>
              <a:t>任意の</a:t>
            </a:r>
            <a:r>
              <a:rPr lang="en-US" altLang="ja-JP"/>
              <a:t>Header</a:t>
            </a:r>
            <a:r>
              <a:rPr lang="ja-JP" altLang="en-US"/>
              <a:t>ファイル名</a:t>
            </a:r>
            <a:r>
              <a:rPr lang="en-US" altLang="ja-JP"/>
              <a:t>(</a:t>
            </a:r>
            <a:r>
              <a:rPr lang="ja-JP" altLang="en-US"/>
              <a:t>拡張子は</a:t>
            </a:r>
            <a:r>
              <a:rPr lang="en-US" altLang="ja-JP"/>
              <a:t>.h)</a:t>
            </a:r>
            <a:r>
              <a:rPr lang="ja-JP" altLang="en-US"/>
              <a:t>を入力</a:t>
            </a:r>
          </a:p>
          <a:p>
            <a:endParaRPr kumimoji="1" lang="ja-JP" altLang="en-US"/>
          </a:p>
        </p:txBody>
      </p:sp>
      <p:pic>
        <p:nvPicPr>
          <p:cNvPr id="4" name="図 3">
            <a:extLst>
              <a:ext uri="{FF2B5EF4-FFF2-40B4-BE49-F238E27FC236}">
                <a16:creationId xmlns:a16="http://schemas.microsoft.com/office/drawing/2014/main" id="{1EEB0AAB-A8E0-475F-BB47-7F8924A42772}"/>
              </a:ext>
            </a:extLst>
          </p:cNvPr>
          <p:cNvPicPr>
            <a:picLocks noChangeAspect="1"/>
          </p:cNvPicPr>
          <p:nvPr/>
        </p:nvPicPr>
        <p:blipFill>
          <a:blip r:embed="rId3"/>
          <a:stretch>
            <a:fillRect/>
          </a:stretch>
        </p:blipFill>
        <p:spPr>
          <a:xfrm>
            <a:off x="4139775" y="2052754"/>
            <a:ext cx="7811590" cy="3477110"/>
          </a:xfrm>
          <a:prstGeom prst="rect">
            <a:avLst/>
          </a:prstGeom>
        </p:spPr>
      </p:pic>
    </p:spTree>
    <p:extLst>
      <p:ext uri="{BB962C8B-B14F-4D97-AF65-F5344CB8AC3E}">
        <p14:creationId xmlns:p14="http://schemas.microsoft.com/office/powerpoint/2010/main" val="1983687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a:bodyPr>
          <a:lstStyle/>
          <a:p>
            <a:r>
              <a:rPr kumimoji="1" lang="en-US" altLang="ja-JP"/>
              <a:t>Step9 </a:t>
            </a:r>
            <a:r>
              <a:rPr kumimoji="1" lang="ja-JP" altLang="en-US"/>
              <a:t>状態遷移時の</a:t>
            </a:r>
            <a:r>
              <a:rPr lang="en-US" altLang="ja-JP"/>
              <a:t>entry/exit</a:t>
            </a:r>
            <a:endParaRPr kumimoji="1" lang="ja-JP" altLang="en-US"/>
          </a:p>
        </p:txBody>
      </p:sp>
      <p:sp>
        <p:nvSpPr>
          <p:cNvPr id="3" name="コンテンツ プレースホルダー 2">
            <a:extLst>
              <a:ext uri="{FF2B5EF4-FFF2-40B4-BE49-F238E27FC236}">
                <a16:creationId xmlns:a16="http://schemas.microsoft.com/office/drawing/2014/main" id="{EE503A17-763D-44A9-AF0E-BA711BE32E1B}"/>
              </a:ext>
            </a:extLst>
          </p:cNvPr>
          <p:cNvSpPr>
            <a:spLocks noGrp="1"/>
          </p:cNvSpPr>
          <p:nvPr>
            <p:ph idx="1"/>
          </p:nvPr>
        </p:nvSpPr>
        <p:spPr/>
        <p:txBody>
          <a:bodyPr>
            <a:normAutofit lnSpcReduction="10000"/>
          </a:bodyPr>
          <a:lstStyle/>
          <a:p>
            <a:pPr>
              <a:lnSpc>
                <a:spcPct val="110000"/>
              </a:lnSpc>
            </a:pPr>
            <a:r>
              <a:rPr lang="en-US" altLang="ja-JP"/>
              <a:t>UML</a:t>
            </a:r>
            <a:r>
              <a:rPr lang="ja-JP" altLang="en-US"/>
              <a:t>の状態遷移図には、</a:t>
            </a:r>
            <a:r>
              <a:rPr lang="en-US" altLang="ja-JP"/>
              <a:t>entry,do,exit</a:t>
            </a:r>
            <a:r>
              <a:rPr lang="ja-JP" altLang="en-US"/>
              <a:t>のアクションがあります。</a:t>
            </a:r>
            <a:endParaRPr lang="en-US" altLang="ja-JP"/>
          </a:p>
          <a:p>
            <a:pPr lvl="1">
              <a:lnSpc>
                <a:spcPct val="110000"/>
              </a:lnSpc>
            </a:pPr>
            <a:r>
              <a:rPr lang="en-US" altLang="ja-JP"/>
              <a:t>entry</a:t>
            </a:r>
            <a:r>
              <a:rPr lang="ja-JP" altLang="en-US"/>
              <a:t>アクション</a:t>
            </a:r>
            <a:r>
              <a:rPr lang="en-US" altLang="ja-JP"/>
              <a:t>:</a:t>
            </a:r>
            <a:r>
              <a:rPr lang="ja-JP" altLang="en-US"/>
              <a:t>ある状態に遷移した際に実行</a:t>
            </a:r>
            <a:endParaRPr lang="en-US" altLang="ja-JP"/>
          </a:p>
          <a:p>
            <a:pPr lvl="2">
              <a:lnSpc>
                <a:spcPct val="110000"/>
              </a:lnSpc>
            </a:pPr>
            <a:r>
              <a:rPr lang="ja-JP" altLang="en-US"/>
              <a:t>遷移後の状態で</a:t>
            </a:r>
            <a:r>
              <a:rPr lang="ja-JP" altLang="en-US">
                <a:solidFill>
                  <a:srgbClr val="FF0000"/>
                </a:solidFill>
              </a:rPr>
              <a:t>最初に</a:t>
            </a:r>
            <a:r>
              <a:rPr lang="ja-JP" altLang="en-US"/>
              <a:t>必要となる処理</a:t>
            </a:r>
            <a:r>
              <a:rPr lang="en-US" altLang="ja-JP"/>
              <a:t>(</a:t>
            </a:r>
            <a:r>
              <a:rPr lang="ja-JP" altLang="en-US"/>
              <a:t>カップラーメンタイマでは周期ハンドラの開始等</a:t>
            </a:r>
            <a:r>
              <a:rPr lang="en-US" altLang="ja-JP"/>
              <a:t>)</a:t>
            </a:r>
            <a:r>
              <a:rPr lang="ja-JP" altLang="en-US"/>
              <a:t>を漏れなく記述できる。変数の初期化忘れ防止にもなる。</a:t>
            </a:r>
            <a:endParaRPr lang="en-US" altLang="ja-JP"/>
          </a:p>
          <a:p>
            <a:pPr lvl="1">
              <a:lnSpc>
                <a:spcPct val="110000"/>
              </a:lnSpc>
            </a:pPr>
            <a:r>
              <a:rPr lang="en-US" altLang="ja-JP"/>
              <a:t>do</a:t>
            </a:r>
            <a:r>
              <a:rPr lang="ja-JP" altLang="en-US"/>
              <a:t>アクション</a:t>
            </a:r>
            <a:r>
              <a:rPr lang="en-US" altLang="ja-JP"/>
              <a:t>:</a:t>
            </a:r>
            <a:r>
              <a:rPr lang="ja-JP" altLang="en-US"/>
              <a:t>ある状態で継続して実行</a:t>
            </a:r>
            <a:endParaRPr lang="en-US" altLang="ja-JP"/>
          </a:p>
          <a:p>
            <a:pPr lvl="1">
              <a:lnSpc>
                <a:spcPct val="110000"/>
              </a:lnSpc>
            </a:pPr>
            <a:r>
              <a:rPr lang="en-US" altLang="ja-JP"/>
              <a:t>exit</a:t>
            </a:r>
            <a:r>
              <a:rPr lang="ja-JP" altLang="en-US"/>
              <a:t>アクション</a:t>
            </a:r>
            <a:r>
              <a:rPr lang="en-US" altLang="ja-JP"/>
              <a:t>:</a:t>
            </a:r>
            <a:r>
              <a:rPr lang="ja-JP" altLang="en-US"/>
              <a:t>ある状態から別の状態に遷移する際に実行</a:t>
            </a:r>
            <a:endParaRPr lang="en-US" altLang="ja-JP"/>
          </a:p>
          <a:p>
            <a:pPr lvl="2">
              <a:lnSpc>
                <a:spcPct val="110000"/>
              </a:lnSpc>
            </a:pPr>
            <a:r>
              <a:rPr lang="ja-JP" altLang="en-US"/>
              <a:t>状態を抜ける際に</a:t>
            </a:r>
            <a:r>
              <a:rPr lang="ja-JP" altLang="en-US">
                <a:solidFill>
                  <a:srgbClr val="FF0000"/>
                </a:solidFill>
              </a:rPr>
              <a:t>最後に</a:t>
            </a:r>
            <a:r>
              <a:rPr lang="ja-JP" altLang="en-US"/>
              <a:t>必要な処理</a:t>
            </a:r>
            <a:r>
              <a:rPr lang="en-US" altLang="ja-JP"/>
              <a:t>(</a:t>
            </a:r>
            <a:r>
              <a:rPr lang="ja-JP" altLang="en-US"/>
              <a:t>カップラーメンタイマでは周期ハンドラの停止等</a:t>
            </a:r>
            <a:r>
              <a:rPr lang="en-US" altLang="ja-JP"/>
              <a:t>)</a:t>
            </a:r>
            <a:r>
              <a:rPr lang="ja-JP" altLang="en-US"/>
              <a:t>を漏れなく記述できる。メモリ解放漏れ防止にもなる。</a:t>
            </a:r>
            <a:endParaRPr lang="en-US" altLang="ja-JP"/>
          </a:p>
          <a:p>
            <a:pPr>
              <a:lnSpc>
                <a:spcPct val="110000"/>
              </a:lnSpc>
            </a:pPr>
            <a:r>
              <a:rPr lang="ja-JP" altLang="en-US"/>
              <a:t>演習</a:t>
            </a:r>
            <a:r>
              <a:rPr lang="en-US" altLang="ja-JP"/>
              <a:t>:</a:t>
            </a:r>
            <a:r>
              <a:rPr lang="ja-JP" altLang="en-US"/>
              <a:t>タイマタスクの状態遷移表の中で、</a:t>
            </a:r>
            <a:r>
              <a:rPr lang="en-US" altLang="ja-JP"/>
              <a:t>entry</a:t>
            </a:r>
            <a:r>
              <a:rPr lang="ja-JP" altLang="en-US"/>
              <a:t>と</a:t>
            </a:r>
            <a:r>
              <a:rPr lang="en-US" altLang="ja-JP"/>
              <a:t>exit</a:t>
            </a:r>
            <a:r>
              <a:rPr lang="ja-JP" altLang="en-US"/>
              <a:t>に移動できる</a:t>
            </a:r>
            <a:r>
              <a:rPr lang="en-US" altLang="ja-JP"/>
              <a:t>(</a:t>
            </a:r>
            <a:r>
              <a:rPr lang="ja-JP" altLang="en-US"/>
              <a:t>移動したほうが良い</a:t>
            </a:r>
            <a:r>
              <a:rPr lang="en-US" altLang="ja-JP"/>
              <a:t>)</a:t>
            </a:r>
            <a:r>
              <a:rPr lang="ja-JP" altLang="en-US"/>
              <a:t>ものを考えてください。</a:t>
            </a:r>
            <a:endParaRPr lang="en-US" altLang="ja-JP"/>
          </a:p>
          <a:p>
            <a:pPr marL="457200" lvl="1" indent="0">
              <a:buNone/>
            </a:pPr>
            <a:endParaRPr kumimoji="1" lang="ja-JP" altLang="en-US"/>
          </a:p>
        </p:txBody>
      </p:sp>
    </p:spTree>
    <p:extLst>
      <p:ext uri="{BB962C8B-B14F-4D97-AF65-F5344CB8AC3E}">
        <p14:creationId xmlns:p14="http://schemas.microsoft.com/office/powerpoint/2010/main" val="368586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A2708-54E9-4721-913E-4A520886FEDA}"/>
              </a:ext>
            </a:extLst>
          </p:cNvPr>
          <p:cNvSpPr>
            <a:spLocks noGrp="1"/>
          </p:cNvSpPr>
          <p:nvPr>
            <p:ph type="title"/>
          </p:nvPr>
        </p:nvSpPr>
        <p:spPr/>
        <p:txBody>
          <a:bodyPr>
            <a:normAutofit/>
          </a:bodyPr>
          <a:lstStyle/>
          <a:p>
            <a:r>
              <a:rPr lang="ja-JP" altLang="en-US"/>
              <a:t>演習</a:t>
            </a:r>
            <a:r>
              <a:rPr lang="en-US" altLang="ja-JP"/>
              <a:t>:</a:t>
            </a:r>
            <a:r>
              <a:rPr lang="ja-JP" altLang="en-US"/>
              <a:t>タイマタスクの</a:t>
            </a:r>
            <a:r>
              <a:rPr lang="en-US" altLang="ja-JP"/>
              <a:t>entry/exit</a:t>
            </a:r>
            <a:endParaRPr kumimoji="1" lang="ja-JP" altLang="en-US"/>
          </a:p>
        </p:txBody>
      </p:sp>
      <p:graphicFrame>
        <p:nvGraphicFramePr>
          <p:cNvPr id="5" name="コンテンツ プレースホルダー 4">
            <a:extLst>
              <a:ext uri="{FF2B5EF4-FFF2-40B4-BE49-F238E27FC236}">
                <a16:creationId xmlns:a16="http://schemas.microsoft.com/office/drawing/2014/main" id="{00C564C6-49D6-4D56-974F-B74A89D20E02}"/>
              </a:ext>
            </a:extLst>
          </p:cNvPr>
          <p:cNvGraphicFramePr>
            <a:graphicFrameLocks noGrp="1"/>
          </p:cNvGraphicFramePr>
          <p:nvPr>
            <p:ph idx="1"/>
            <p:extLst>
              <p:ext uri="{D42A27DB-BD31-4B8C-83A1-F6EECF244321}">
                <p14:modId xmlns:p14="http://schemas.microsoft.com/office/powerpoint/2010/main" val="895773614"/>
              </p:ext>
            </p:extLst>
          </p:nvPr>
        </p:nvGraphicFramePr>
        <p:xfrm>
          <a:off x="1079500" y="1841864"/>
          <a:ext cx="10032999" cy="3571875"/>
        </p:xfrm>
        <a:graphic>
          <a:graphicData uri="http://schemas.openxmlformats.org/drawingml/2006/table">
            <a:tbl>
              <a:tblPr/>
              <a:tblGrid>
                <a:gridCol w="1399732">
                  <a:extLst>
                    <a:ext uri="{9D8B030D-6E8A-4147-A177-3AD203B41FA5}">
                      <a16:colId xmlns:a16="http://schemas.microsoft.com/office/drawing/2014/main" val="3209988272"/>
                    </a:ext>
                  </a:extLst>
                </a:gridCol>
                <a:gridCol w="977591">
                  <a:extLst>
                    <a:ext uri="{9D8B030D-6E8A-4147-A177-3AD203B41FA5}">
                      <a16:colId xmlns:a16="http://schemas.microsoft.com/office/drawing/2014/main" val="685157431"/>
                    </a:ext>
                  </a:extLst>
                </a:gridCol>
                <a:gridCol w="1256902">
                  <a:extLst>
                    <a:ext uri="{9D8B030D-6E8A-4147-A177-3AD203B41FA5}">
                      <a16:colId xmlns:a16="http://schemas.microsoft.com/office/drawing/2014/main" val="3571115432"/>
                    </a:ext>
                  </a:extLst>
                </a:gridCol>
                <a:gridCol w="1256902">
                  <a:extLst>
                    <a:ext uri="{9D8B030D-6E8A-4147-A177-3AD203B41FA5}">
                      <a16:colId xmlns:a16="http://schemas.microsoft.com/office/drawing/2014/main" val="4023294024"/>
                    </a:ext>
                  </a:extLst>
                </a:gridCol>
                <a:gridCol w="1256902">
                  <a:extLst>
                    <a:ext uri="{9D8B030D-6E8A-4147-A177-3AD203B41FA5}">
                      <a16:colId xmlns:a16="http://schemas.microsoft.com/office/drawing/2014/main" val="2100363991"/>
                    </a:ext>
                  </a:extLst>
                </a:gridCol>
                <a:gridCol w="1294990">
                  <a:extLst>
                    <a:ext uri="{9D8B030D-6E8A-4147-A177-3AD203B41FA5}">
                      <a16:colId xmlns:a16="http://schemas.microsoft.com/office/drawing/2014/main" val="2530318864"/>
                    </a:ext>
                  </a:extLst>
                </a:gridCol>
                <a:gridCol w="1294990">
                  <a:extLst>
                    <a:ext uri="{9D8B030D-6E8A-4147-A177-3AD203B41FA5}">
                      <a16:colId xmlns:a16="http://schemas.microsoft.com/office/drawing/2014/main" val="3543305116"/>
                    </a:ext>
                  </a:extLst>
                </a:gridCol>
                <a:gridCol w="1294990">
                  <a:extLst>
                    <a:ext uri="{9D8B030D-6E8A-4147-A177-3AD203B41FA5}">
                      <a16:colId xmlns:a16="http://schemas.microsoft.com/office/drawing/2014/main" val="3556018981"/>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6350" cap="flat" cmpd="sng" algn="ctr">
                      <a:solidFill>
                        <a:srgbClr val="000000"/>
                      </a:solidFill>
                      <a:prstDash val="solid"/>
                      <a:round/>
                      <a:headEnd type="none" w="med" len="med"/>
                      <a:tailEnd type="none" w="med" len="med"/>
                    </a:lnTlToBr>
                  </a:tcPr>
                </a:tc>
                <a:tc>
                  <a:txBody>
                    <a:bodyPr/>
                    <a:lstStyle/>
                    <a:p>
                      <a:pPr algn="r"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SW1 OFF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SW1 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PUSH1 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秒経過</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01483"/>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状態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Yu Gothic" panose="020B0400000000000000" pitchFamily="50" charset="-128"/>
                          <a:ea typeface="Yu Gothic" panose="020B0400000000000000" pitchFamily="50" charset="-128"/>
                        </a:rPr>
                        <a:t>E3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09451"/>
                  </a:ext>
                </a:extLst>
              </a:tr>
              <a:tr h="11906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OFF</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通知」送信</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altLang="ja-JP" sz="1100" b="1" i="0" u="none" strike="noStrike">
                          <a:solidFill>
                            <a:srgbClr val="0070C0"/>
                          </a:solidFill>
                          <a:effectLst/>
                          <a:latin typeface="Yu Gothic" panose="020B0400000000000000" pitchFamily="50" charset="-128"/>
                          <a:ea typeface="Yu Gothic" panose="020B0400000000000000" pitchFamily="50" charset="-128"/>
                        </a:rPr>
                        <a:t>TimeOut=30,</a:t>
                      </a:r>
                      <a:r>
                        <a:rPr lang="ja-JP" altLang="en-US" sz="1100" b="1" i="0" u="none" strike="noStrike">
                          <a:solidFill>
                            <a:srgbClr val="0070C0"/>
                          </a:solidFill>
                          <a:effectLst/>
                          <a:latin typeface="Yu Gothic" panose="020B0400000000000000" pitchFamily="50" charset="-128"/>
                          <a:ea typeface="Yu Gothic" panose="020B0400000000000000" pitchFamily="50" charset="-128"/>
                        </a:rPr>
                        <a:t>ベース周期ハンドラ</a:t>
                      </a:r>
                      <a:r>
                        <a:rPr lang="en-US" altLang="ja-JP" sz="1100" b="1" i="0" u="none" strike="noStrike">
                          <a:solidFill>
                            <a:srgbClr val="0070C0"/>
                          </a:solidFill>
                          <a:effectLst/>
                          <a:latin typeface="Yu Gothic" panose="020B0400000000000000" pitchFamily="50" charset="-128"/>
                          <a:ea typeface="Yu Gothic" panose="020B0400000000000000" pitchFamily="50" charset="-128"/>
                        </a:rPr>
                        <a:t>(1</a:t>
                      </a:r>
                      <a:r>
                        <a:rPr lang="ja-JP" altLang="en-US" sz="1100" b="1" i="0" u="none" strike="noStrike">
                          <a:solidFill>
                            <a:srgbClr val="0070C0"/>
                          </a:solidFill>
                          <a:effectLst/>
                          <a:latin typeface="Yu Gothic" panose="020B0400000000000000" pitchFamily="50" charset="-128"/>
                          <a:ea typeface="Yu Gothic" panose="020B0400000000000000" pitchFamily="50" charset="-128"/>
                        </a:rPr>
                        <a:t>秒</a:t>
                      </a:r>
                      <a:r>
                        <a:rPr lang="en-US" altLang="ja-JP" sz="1100" b="1" i="0" u="none" strike="noStrike">
                          <a:solidFill>
                            <a:srgbClr val="0070C0"/>
                          </a:solidFill>
                          <a:effectLst/>
                          <a:latin typeface="Yu Gothic" panose="020B0400000000000000" pitchFamily="50" charset="-128"/>
                          <a:ea typeface="Yu Gothic" panose="020B0400000000000000" pitchFamily="50" charset="-128"/>
                        </a:rPr>
                        <a:t>)</a:t>
                      </a:r>
                      <a:r>
                        <a:rPr lang="ja-JP" altLang="en-US" sz="1100" b="1" i="0" u="none" strike="noStrike">
                          <a:solidFill>
                            <a:srgbClr val="0070C0"/>
                          </a:solidFill>
                          <a:effectLst/>
                          <a:latin typeface="Yu Gothic" panose="020B0400000000000000" pitchFamily="50" charset="-128"/>
                          <a:ea typeface="Yu Gothic" panose="020B0400000000000000" pitchFamily="50" charset="-128"/>
                        </a:rPr>
                        <a:t>開始</a:t>
                      </a:r>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ACTIVE</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gridSpan="3">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916013399"/>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42474579"/>
                  </a:ext>
                </a:extLst>
              </a:tr>
              <a:tr h="1428750">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S1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OFF</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ベース周期ハンドラ</a:t>
                      </a:r>
                      <a:r>
                        <a:rPr lang="en-US" altLang="ja-JP" sz="1100" b="0" i="0" u="none" strike="noStrike">
                          <a:solidFill>
                            <a:srgbClr val="000000"/>
                          </a:solidFill>
                          <a:effectLst/>
                          <a:latin typeface="Yu Gothic" panose="020B0400000000000000" pitchFamily="50" charset="-128"/>
                          <a:ea typeface="Yu Gothic" panose="020B0400000000000000" pitchFamily="50" charset="-128"/>
                        </a:rPr>
                        <a:t>(1</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 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altLang="ja-JP" sz="1100" b="0" i="0" u="none" strike="noStrike">
                          <a:solidFill>
                            <a:srgbClr val="000000"/>
                          </a:solidFill>
                          <a:effectLst/>
                          <a:latin typeface="Yu Gothic" panose="020B0400000000000000" pitchFamily="50" charset="-128"/>
                          <a:ea typeface="Yu Gothic" panose="020B0400000000000000" pitchFamily="50" charset="-128"/>
                        </a:rPr>
                        <a:t>TimeOut --</a:t>
                      </a:r>
                      <a:br>
                        <a:rPr lang="en-US" altLang="ja-JP" sz="1100" b="0" i="0" u="none" strike="noStrike">
                          <a:solidFill>
                            <a:srgbClr val="000000"/>
                          </a:solidFill>
                          <a:effectLst/>
                          <a:latin typeface="Yu Gothic" panose="020B0400000000000000" pitchFamily="50" charset="-128"/>
                          <a:ea typeface="Yu Gothic" panose="020B0400000000000000" pitchFamily="50" charset="-128"/>
                        </a:rPr>
                      </a:b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タイムアウト</a:t>
                      </a:r>
                      <a:r>
                        <a:rPr lang="en-US" altLang="ja-JP"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altLang="ja-JP" sz="1100" b="0" i="0" u="none" strike="noStrike">
                          <a:solidFill>
                            <a:srgbClr val="000000"/>
                          </a:solidFill>
                          <a:effectLst/>
                          <a:latin typeface="Yu Gothic" panose="020B0400000000000000" pitchFamily="50" charset="-128"/>
                          <a:ea typeface="Yu Gothic" panose="020B0400000000000000" pitchFamily="50" charset="-128"/>
                        </a:rPr>
                        <a:t>TIMEOUT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ja-JP" altLang="en-US" sz="1100" b="1" i="0" u="none" strike="noStrike">
                          <a:solidFill>
                            <a:srgbClr val="FF0000"/>
                          </a:solidFill>
                          <a:effectLst/>
                          <a:latin typeface="Yu Gothic" panose="020B0400000000000000" pitchFamily="50" charset="-128"/>
                          <a:ea typeface="Yu Gothic" panose="020B0400000000000000" pitchFamily="50" charset="-128"/>
                        </a:rPr>
                        <a:t>ベース周期ハンドラ</a:t>
                      </a:r>
                      <a:r>
                        <a:rPr lang="en-US" altLang="ja-JP" sz="1100" b="1" i="0" u="none" strike="noStrike">
                          <a:solidFill>
                            <a:srgbClr val="FF0000"/>
                          </a:solidFill>
                          <a:effectLst/>
                          <a:latin typeface="Yu Gothic" panose="020B0400000000000000" pitchFamily="50" charset="-128"/>
                          <a:ea typeface="Yu Gothic" panose="020B0400000000000000" pitchFamily="50" charset="-128"/>
                        </a:rPr>
                        <a:t>(1</a:t>
                      </a:r>
                      <a:r>
                        <a:rPr lang="ja-JP" altLang="en-US" sz="1100" b="1" i="0" u="none" strike="noStrike">
                          <a:solidFill>
                            <a:srgbClr val="FF0000"/>
                          </a:solidFill>
                          <a:effectLst/>
                          <a:latin typeface="Yu Gothic" panose="020B0400000000000000" pitchFamily="50" charset="-128"/>
                          <a:ea typeface="Yu Gothic" panose="020B0400000000000000" pitchFamily="50" charset="-128"/>
                        </a:rPr>
                        <a:t>秒</a:t>
                      </a:r>
                      <a:r>
                        <a:rPr lang="en-US" altLang="ja-JP" sz="1100" b="1" i="0" u="none" strike="noStrike">
                          <a:solidFill>
                            <a:srgbClr val="FF0000"/>
                          </a:solidFill>
                          <a:effectLst/>
                          <a:latin typeface="Yu Gothic" panose="020B0400000000000000" pitchFamily="50" charset="-128"/>
                          <a:ea typeface="Yu Gothic" panose="020B0400000000000000" pitchFamily="50" charset="-128"/>
                        </a:rPr>
                        <a:t>)</a:t>
                      </a:r>
                      <a:r>
                        <a:rPr lang="ja-JP" altLang="en-US" sz="1100" b="1" i="0" u="none" strike="noStrike">
                          <a:solidFill>
                            <a:srgbClr val="FF0000"/>
                          </a:solidFill>
                          <a:effectLst/>
                          <a:latin typeface="Yu Gothic" panose="020B0400000000000000" pitchFamily="50" charset="-128"/>
                          <a:ea typeface="Yu Gothic" panose="020B0400000000000000" pitchFamily="50" charset="-128"/>
                        </a:rPr>
                        <a:t>停止</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[10</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秒間隔</a:t>
                      </a:r>
                      <a:r>
                        <a:rPr lang="en-US" altLang="ja-JP" sz="1100" b="0" i="0" u="none" strike="noStrike">
                          <a:solidFill>
                            <a:srgbClr val="000000"/>
                          </a:solidFill>
                          <a:effectLst/>
                          <a:latin typeface="Yu Gothic" panose="020B0400000000000000" pitchFamily="50" charset="-128"/>
                          <a:ea typeface="Yu Gothic" panose="020B0400000000000000" pitchFamily="50" charset="-128"/>
                        </a:rPr>
                        <a:t>]</a:t>
                      </a:r>
                      <a:r>
                        <a:rPr lang="en-US" sz="1100" b="0" i="0" u="none" strike="noStrike">
                          <a:solidFill>
                            <a:srgbClr val="000000"/>
                          </a:solidFill>
                          <a:effectLst/>
                          <a:latin typeface="Yu Gothic" panose="020B0400000000000000" pitchFamily="50" charset="-128"/>
                          <a:ea typeface="Yu Gothic" panose="020B0400000000000000" pitchFamily="50" charset="-128"/>
                        </a:rPr>
                        <a:t>LED4</a:t>
                      </a:r>
                      <a:r>
                        <a:rPr lang="ja-JP" altLang="en-US" sz="1100" b="0" i="0" u="none" strike="noStrike">
                          <a:solidFill>
                            <a:srgbClr val="000000"/>
                          </a:solidFill>
                          <a:effectLst/>
                          <a:latin typeface="Yu Gothic" panose="020B0400000000000000" pitchFamily="50" charset="-128"/>
                          <a:ea typeface="Yu Gothic" panose="020B0400000000000000" pitchFamily="50" charset="-128"/>
                        </a:rPr>
                        <a:t>点滅タスクに「</a:t>
                      </a:r>
                      <a:r>
                        <a:rPr lang="en-US" sz="1100" b="0" i="0" u="none" strike="noStrike">
                          <a:solidFill>
                            <a:srgbClr val="000000"/>
                          </a:solidFill>
                          <a:effectLst/>
                          <a:latin typeface="Yu Gothic" panose="020B0400000000000000" pitchFamily="50" charset="-128"/>
                          <a:ea typeface="Yu Gothic" panose="020B0400000000000000" pitchFamily="50" charset="-128"/>
                        </a:rPr>
                        <a:t>ACTIVE</a:t>
                      </a:r>
                      <a:r>
                        <a:rPr lang="ja-JP" altLang="en-US" sz="1100" b="0" i="0" u="none" strike="noStrike">
                          <a:solidFill>
                            <a:srgbClr val="000000"/>
                          </a:solidFill>
                          <a:effectLst/>
                          <a:latin typeface="Yu Gothic" panose="020B0400000000000000" pitchFamily="50" charset="-128"/>
                          <a:ea typeface="Yu Gothic" panose="020B0400000000000000" pitchFamily="50" charset="-128"/>
                        </a:rPr>
                        <a:t>通知」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t"/>
                      <a:r>
                        <a:rPr lang="en-US" sz="1100" b="0" i="0" u="none" strike="noStrike">
                          <a:solidFill>
                            <a:srgbClr val="000000"/>
                          </a:solidFill>
                          <a:effectLst/>
                          <a:latin typeface="Yu Gothic" panose="020B0400000000000000" pitchFamily="50" charset="-128"/>
                          <a:ea typeface="Yu Gothic" panose="020B0400000000000000" pitchFamily="50" charset="-128"/>
                        </a:rPr>
                        <a:t>TimeOut --</a:t>
                      </a:r>
                      <a:br>
                        <a:rPr lang="en-US" sz="1100" b="0" i="0" u="none" strike="noStrike">
                          <a:solidFill>
                            <a:srgbClr val="000000"/>
                          </a:solidFill>
                          <a:effectLst/>
                          <a:latin typeface="Yu Gothic" panose="020B0400000000000000" pitchFamily="50" charset="-128"/>
                          <a:ea typeface="Yu Gothic" panose="020B0400000000000000" pitchFamily="50" charset="-128"/>
                        </a:rPr>
                      </a:br>
                      <a:r>
                        <a:rPr lang="en-US" sz="1100" b="0" i="0" u="none" strike="noStrike">
                          <a:solidFill>
                            <a:srgbClr val="000000"/>
                          </a:solidFill>
                          <a:effectLst/>
                          <a:latin typeface="Yu Gothic" panose="020B0400000000000000" pitchFamily="50" charset="-128"/>
                          <a:ea typeface="Yu Gothic" panose="020B0400000000000000" pitchFamily="50" charset="-128"/>
                        </a:rPr>
                        <a:t>[else]ー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67949268"/>
                  </a:ext>
                </a:extLst>
              </a:tr>
              <a:tr h="238125">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タイマ</a:t>
                      </a:r>
                      <a:r>
                        <a:rPr lang="en-US" sz="1100" b="0" i="0" u="none" strike="noStrike">
                          <a:solidFill>
                            <a:srgbClr val="000000"/>
                          </a:solidFill>
                          <a:effectLst/>
                          <a:latin typeface="Yu Gothic" panose="020B0400000000000000" pitchFamily="50" charset="-128"/>
                          <a:ea typeface="Yu Gothic" panose="020B0400000000000000" pitchFamily="50" charset="-128"/>
                        </a:rPr>
                        <a:t>OFF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Yu Gothic" panose="020B0400000000000000" pitchFamily="50" charset="-128"/>
                          <a:ea typeface="Yu Gothic" panose="020B0400000000000000" pitchFamily="50" charset="-128"/>
                        </a:rPr>
                        <a:t>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293708"/>
                  </a:ext>
                </a:extLst>
              </a:tr>
            </a:tbl>
          </a:graphicData>
        </a:graphic>
      </p:graphicFrame>
      <p:graphicFrame>
        <p:nvGraphicFramePr>
          <p:cNvPr id="7" name="表 6">
            <a:extLst>
              <a:ext uri="{FF2B5EF4-FFF2-40B4-BE49-F238E27FC236}">
                <a16:creationId xmlns:a16="http://schemas.microsoft.com/office/drawing/2014/main" id="{28938418-C3D3-4D61-AB7B-66A7ECFEE942}"/>
              </a:ext>
            </a:extLst>
          </p:cNvPr>
          <p:cNvGraphicFramePr>
            <a:graphicFrameLocks noGrp="1"/>
          </p:cNvGraphicFramePr>
          <p:nvPr/>
        </p:nvGraphicFramePr>
        <p:xfrm>
          <a:off x="7556499" y="5644786"/>
          <a:ext cx="3556000" cy="714375"/>
        </p:xfrm>
        <a:graphic>
          <a:graphicData uri="http://schemas.openxmlformats.org/drawingml/2006/table">
            <a:tbl>
              <a:tblPr/>
              <a:tblGrid>
                <a:gridCol w="977900">
                  <a:extLst>
                    <a:ext uri="{9D8B030D-6E8A-4147-A177-3AD203B41FA5}">
                      <a16:colId xmlns:a16="http://schemas.microsoft.com/office/drawing/2014/main" val="404773429"/>
                    </a:ext>
                  </a:extLst>
                </a:gridCol>
                <a:gridCol w="2578100">
                  <a:extLst>
                    <a:ext uri="{9D8B030D-6E8A-4147-A177-3AD203B41FA5}">
                      <a16:colId xmlns:a16="http://schemas.microsoft.com/office/drawing/2014/main" val="2523969795"/>
                    </a:ext>
                  </a:extLst>
                </a:gridCol>
              </a:tblGrid>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凡例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上段：アクション（－：</a:t>
                      </a:r>
                      <a:r>
                        <a:rPr lang="en-US" sz="1100" b="0" i="0" u="none" strike="noStrike">
                          <a:solidFill>
                            <a:srgbClr val="000000"/>
                          </a:solidFill>
                          <a:effectLst/>
                          <a:latin typeface="Yu Gothic" panose="020B0400000000000000" pitchFamily="50" charset="-128"/>
                          <a:ea typeface="Yu Gothic" panose="020B0400000000000000" pitchFamily="50" charset="-128"/>
                        </a:rPr>
                        <a:t>No Operation）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866444"/>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下段：状態遷移先（－：遷移しない）</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004462"/>
                  </a:ext>
                </a:extLst>
              </a:tr>
              <a:tr h="238125">
                <a:tc>
                  <a:txBody>
                    <a:bodyPr/>
                    <a:lstStyle/>
                    <a:p>
                      <a:pPr algn="l" fontAlgn="b"/>
                      <a:r>
                        <a:rPr lang="ja-JP" altLang="en-US" sz="1100" b="0" i="0" u="none" strike="noStrike">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Segoe UI Symbol" panose="020B0502040204020203" pitchFamily="34" charset="0"/>
                          <a:ea typeface="Yu Gothic" panose="020B0400000000000000" pitchFamily="50" charset="-128"/>
                        </a:rPr>
                        <a:t>☓</a:t>
                      </a:r>
                      <a:r>
                        <a:rPr lang="ja-JP" altLang="en-US" sz="1100" b="0" i="0" u="none" strike="noStrike">
                          <a:solidFill>
                            <a:srgbClr val="000000"/>
                          </a:solidFill>
                          <a:effectLst/>
                          <a:latin typeface="Yu Gothic" panose="020B0400000000000000" pitchFamily="50" charset="-128"/>
                          <a:ea typeface="Yu Gothic" panose="020B0400000000000000" pitchFamily="50" charset="-128"/>
                        </a:rPr>
                        <a:t>：イベントを無視する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0717"/>
                  </a:ext>
                </a:extLst>
              </a:tr>
            </a:tbl>
          </a:graphicData>
        </a:graphic>
      </p:graphicFrame>
      <p:sp>
        <p:nvSpPr>
          <p:cNvPr id="6" name="コンテンツ プレースホルダー 2">
            <a:extLst>
              <a:ext uri="{FF2B5EF4-FFF2-40B4-BE49-F238E27FC236}">
                <a16:creationId xmlns:a16="http://schemas.microsoft.com/office/drawing/2014/main" id="{6AACEEF1-0162-434A-A653-6D422313435E}"/>
              </a:ext>
            </a:extLst>
          </p:cNvPr>
          <p:cNvSpPr txBox="1">
            <a:spLocks/>
          </p:cNvSpPr>
          <p:nvPr/>
        </p:nvSpPr>
        <p:spPr>
          <a:xfrm>
            <a:off x="838200" y="1532238"/>
            <a:ext cx="10515600" cy="496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buFont typeface="Arial" panose="020B0604020202020204" pitchFamily="34" charset="0"/>
              <a:buNone/>
            </a:pPr>
            <a:endParaRPr lang="ja-JP" altLang="en-US"/>
          </a:p>
        </p:txBody>
      </p:sp>
      <p:sp>
        <p:nvSpPr>
          <p:cNvPr id="3" name="吹き出し: 四角形 2">
            <a:extLst>
              <a:ext uri="{FF2B5EF4-FFF2-40B4-BE49-F238E27FC236}">
                <a16:creationId xmlns:a16="http://schemas.microsoft.com/office/drawing/2014/main" id="{4F5FA78E-BE72-4FE1-971D-28CAE55F8084}"/>
              </a:ext>
            </a:extLst>
          </p:cNvPr>
          <p:cNvSpPr/>
          <p:nvPr/>
        </p:nvSpPr>
        <p:spPr>
          <a:xfrm>
            <a:off x="4716379" y="1109661"/>
            <a:ext cx="2261937" cy="732203"/>
          </a:xfrm>
          <a:prstGeom prst="wedgeRectCallout">
            <a:avLst>
              <a:gd name="adj1" fmla="val -12399"/>
              <a:gd name="adj2" fmla="val 115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0070C0"/>
                </a:solidFill>
              </a:rPr>
              <a:t>青字の処理をタイマ</a:t>
            </a:r>
            <a:r>
              <a:rPr kumimoji="1" lang="en-US" altLang="ja-JP" sz="1600" b="1">
                <a:solidFill>
                  <a:srgbClr val="0070C0"/>
                </a:solidFill>
              </a:rPr>
              <a:t>ON</a:t>
            </a:r>
            <a:r>
              <a:rPr kumimoji="1" lang="ja-JP" altLang="en-US" sz="1600" b="1">
                <a:solidFill>
                  <a:srgbClr val="0070C0"/>
                </a:solidFill>
              </a:rPr>
              <a:t>状態の</a:t>
            </a:r>
            <a:r>
              <a:rPr kumimoji="1" lang="en-US" altLang="ja-JP" sz="1600" b="1">
                <a:solidFill>
                  <a:srgbClr val="0070C0"/>
                </a:solidFill>
              </a:rPr>
              <a:t>entry</a:t>
            </a:r>
            <a:r>
              <a:rPr kumimoji="1" lang="ja-JP" altLang="en-US" sz="1600" b="1">
                <a:solidFill>
                  <a:srgbClr val="0070C0"/>
                </a:solidFill>
              </a:rPr>
              <a:t>で行う</a:t>
            </a:r>
          </a:p>
        </p:txBody>
      </p:sp>
      <p:sp>
        <p:nvSpPr>
          <p:cNvPr id="8" name="吹き出し: 四角形 7">
            <a:extLst>
              <a:ext uri="{FF2B5EF4-FFF2-40B4-BE49-F238E27FC236}">
                <a16:creationId xmlns:a16="http://schemas.microsoft.com/office/drawing/2014/main" id="{FA8CA624-AA32-4621-94AF-AEC7026E400F}"/>
              </a:ext>
            </a:extLst>
          </p:cNvPr>
          <p:cNvSpPr/>
          <p:nvPr/>
        </p:nvSpPr>
        <p:spPr>
          <a:xfrm>
            <a:off x="4523874" y="5934011"/>
            <a:ext cx="2261937" cy="732203"/>
          </a:xfrm>
          <a:prstGeom prst="wedgeRectCallout">
            <a:avLst>
              <a:gd name="adj1" fmla="val 83878"/>
              <a:gd name="adj2" fmla="val -1982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FF0000"/>
                </a:solidFill>
              </a:rPr>
              <a:t>赤字の処理をタイマ</a:t>
            </a:r>
            <a:r>
              <a:rPr kumimoji="1" lang="en-US" altLang="ja-JP" sz="1600" b="1">
                <a:solidFill>
                  <a:srgbClr val="FF0000"/>
                </a:solidFill>
              </a:rPr>
              <a:t>ON</a:t>
            </a:r>
            <a:r>
              <a:rPr kumimoji="1" lang="ja-JP" altLang="en-US" sz="1600" b="1">
                <a:solidFill>
                  <a:srgbClr val="FF0000"/>
                </a:solidFill>
              </a:rPr>
              <a:t>状態の</a:t>
            </a:r>
            <a:r>
              <a:rPr kumimoji="1" lang="en-US" altLang="ja-JP" sz="1600" b="1">
                <a:solidFill>
                  <a:srgbClr val="FF0000"/>
                </a:solidFill>
              </a:rPr>
              <a:t>exit</a:t>
            </a:r>
            <a:r>
              <a:rPr kumimoji="1" lang="ja-JP" altLang="en-US" sz="1600" b="1">
                <a:solidFill>
                  <a:srgbClr val="FF0000"/>
                </a:solidFill>
              </a:rPr>
              <a:t>で行う</a:t>
            </a:r>
          </a:p>
        </p:txBody>
      </p:sp>
    </p:spTree>
    <p:extLst>
      <p:ext uri="{BB962C8B-B14F-4D97-AF65-F5344CB8AC3E}">
        <p14:creationId xmlns:p14="http://schemas.microsoft.com/office/powerpoint/2010/main" val="255094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fontScale="90000"/>
          </a:bodyPr>
          <a:lstStyle/>
          <a:p>
            <a:r>
              <a:rPr lang="ja-JP" altLang="en-US"/>
              <a:t>演習</a:t>
            </a:r>
            <a:r>
              <a:rPr lang="en-US" altLang="ja-JP"/>
              <a:t>:</a:t>
            </a:r>
            <a:r>
              <a:rPr lang="ja-JP" altLang="en-US"/>
              <a:t>状態遷移時の</a:t>
            </a:r>
            <a:r>
              <a:rPr lang="en-US" altLang="ja-JP"/>
              <a:t>entry/exit</a:t>
            </a:r>
            <a:r>
              <a:rPr lang="ja-JP" altLang="en-US"/>
              <a:t>アクションの実装</a:t>
            </a:r>
            <a:r>
              <a:rPr lang="en-US" altLang="ja-JP"/>
              <a:t>(cup_timer8)</a:t>
            </a:r>
            <a:endParaRPr kumimoji="1" lang="ja-JP" altLang="en-US"/>
          </a:p>
        </p:txBody>
      </p:sp>
      <p:sp>
        <p:nvSpPr>
          <p:cNvPr id="8" name="Rectangle 3">
            <a:extLst>
              <a:ext uri="{FF2B5EF4-FFF2-40B4-BE49-F238E27FC236}">
                <a16:creationId xmlns:a16="http://schemas.microsoft.com/office/drawing/2014/main" id="{65ABD3D8-7BCB-4B20-B739-14C02010D661}"/>
              </a:ext>
            </a:extLst>
          </p:cNvPr>
          <p:cNvSpPr>
            <a:spLocks noGrp="1" noChangeArrowheads="1"/>
          </p:cNvSpPr>
          <p:nvPr>
            <p:ph idx="1"/>
          </p:nvPr>
        </p:nvSpPr>
        <p:spPr>
          <a:xfrm>
            <a:off x="838200" y="1531938"/>
            <a:ext cx="10515600" cy="4960937"/>
          </a:xfrm>
        </p:spPr>
        <p:txBody>
          <a:bodyPr>
            <a:normAutofit/>
          </a:bodyPr>
          <a:lstStyle/>
          <a:p>
            <a:pPr eaLnBrk="1" hangingPunct="1">
              <a:buFont typeface="Arial" charset="0"/>
              <a:buChar char="•"/>
            </a:pPr>
            <a:r>
              <a:rPr lang="en-US" sz="3200"/>
              <a:t>entry</a:t>
            </a:r>
            <a:r>
              <a:rPr lang="ja-JP" altLang="en-US" sz="3200"/>
              <a:t>関数と</a:t>
            </a:r>
            <a:r>
              <a:rPr lang="en-US" altLang="ja-JP" sz="3200"/>
              <a:t>exit</a:t>
            </a:r>
            <a:r>
              <a:rPr lang="ja-JP" altLang="en-US" sz="3200"/>
              <a:t>関数を作成</a:t>
            </a:r>
            <a:endParaRPr lang="en-US" altLang="ja-JP" sz="3200"/>
          </a:p>
          <a:p>
            <a:pPr>
              <a:buFont typeface="Arial" charset="0"/>
              <a:buChar char="•"/>
            </a:pPr>
            <a:r>
              <a:rPr lang="en-US" altLang="ja-JP" sz="3200"/>
              <a:t>entry</a:t>
            </a:r>
            <a:r>
              <a:rPr lang="ja-JP" altLang="en-US" sz="3200"/>
              <a:t>関数と</a:t>
            </a:r>
            <a:r>
              <a:rPr lang="en-US" altLang="ja-JP" sz="3200"/>
              <a:t>exit</a:t>
            </a:r>
            <a:r>
              <a:rPr lang="ja-JP" altLang="en-US" sz="3200"/>
              <a:t>関数を関数ポインタのテーブルに登録</a:t>
            </a:r>
            <a:endParaRPr lang="en-US" altLang="ja-JP" sz="3200"/>
          </a:p>
          <a:p>
            <a:pPr>
              <a:buFont typeface="Arial" charset="0"/>
              <a:buChar char="•"/>
            </a:pPr>
            <a:r>
              <a:rPr lang="ja-JP" altLang="en-US" sz="3200"/>
              <a:t>状態遷移時に</a:t>
            </a:r>
            <a:r>
              <a:rPr lang="en-US" altLang="ja-JP" sz="3200"/>
              <a:t>entry</a:t>
            </a:r>
            <a:r>
              <a:rPr lang="ja-JP" altLang="en-US" sz="3200"/>
              <a:t>関数と</a:t>
            </a:r>
            <a:r>
              <a:rPr lang="en-US" altLang="ja-JP" sz="3200"/>
              <a:t>exit</a:t>
            </a:r>
            <a:r>
              <a:rPr lang="ja-JP" altLang="en-US" sz="3200"/>
              <a:t>関数をコール</a:t>
            </a:r>
            <a:endParaRPr sz="3200"/>
          </a:p>
        </p:txBody>
      </p:sp>
    </p:spTree>
    <p:extLst>
      <p:ext uri="{BB962C8B-B14F-4D97-AF65-F5344CB8AC3E}">
        <p14:creationId xmlns:p14="http://schemas.microsoft.com/office/powerpoint/2010/main" val="1471465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a:bodyPr>
          <a:lstStyle/>
          <a:p>
            <a:r>
              <a:rPr lang="en-US" altLang="ja-JP"/>
              <a:t>cup_timer8:entry</a:t>
            </a:r>
            <a:r>
              <a:rPr lang="ja-JP" altLang="en-US"/>
              <a:t>関数</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636296"/>
            <a:ext cx="10679029" cy="3681662"/>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pPr>
              <a:lnSpc>
                <a:spcPct val="90000"/>
              </a:lnSpc>
              <a:defRPr/>
            </a:pPr>
            <a:r>
              <a:rPr lang="en-US" altLang="ja-JP">
                <a:ea typeface="ＭＳ Ｐゴシック" charset="-128"/>
              </a:rPr>
              <a:t>static void</a:t>
            </a:r>
          </a:p>
          <a:p>
            <a:pPr>
              <a:lnSpc>
                <a:spcPct val="90000"/>
              </a:lnSpc>
              <a:defRPr/>
            </a:pPr>
            <a:r>
              <a:rPr lang="en-US" altLang="ja-JP">
                <a:ea typeface="ＭＳ Ｐゴシック" charset="-128"/>
              </a:rPr>
              <a:t>StOffEntry(void){</a:t>
            </a:r>
          </a:p>
          <a:p>
            <a:pPr>
              <a:lnSpc>
                <a:spcPct val="90000"/>
              </a:lnSpc>
              <a:defRPr/>
            </a:pPr>
            <a:r>
              <a:rPr lang="en-US" altLang="ja-JP">
                <a:ea typeface="ＭＳ Ｐゴシック" charset="-128"/>
              </a:rPr>
              <a:t>	DEBUG_SYSLOG(LOG_NOTICE, " Timer Off Entry!");</a:t>
            </a:r>
          </a:p>
          <a:p>
            <a:pPr>
              <a:lnSpc>
                <a:spcPct val="90000"/>
              </a:lnSpc>
              <a:defRPr/>
            </a:pP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static void</a:t>
            </a:r>
          </a:p>
          <a:p>
            <a:pPr>
              <a:lnSpc>
                <a:spcPct val="90000"/>
              </a:lnSpc>
              <a:defRPr/>
            </a:pPr>
            <a:r>
              <a:rPr lang="en-US" altLang="ja-JP">
                <a:ea typeface="ＭＳ Ｐゴシック" charset="-128"/>
              </a:rPr>
              <a:t>StOnEntry(void){</a:t>
            </a:r>
          </a:p>
          <a:p>
            <a:pPr>
              <a:lnSpc>
                <a:spcPct val="90000"/>
              </a:lnSpc>
              <a:defRPr/>
            </a:pPr>
            <a:r>
              <a:rPr lang="en-US" altLang="ja-JP">
                <a:ea typeface="ＭＳ Ｐゴシック" charset="-128"/>
              </a:rPr>
              <a:t>	DEBUG_SYSLOG(LOG_NOTICE, " Timer On Entry!");</a:t>
            </a:r>
          </a:p>
          <a:p>
            <a:pPr>
              <a:lnSpc>
                <a:spcPct val="90000"/>
              </a:lnSpc>
              <a:defRPr/>
            </a:pPr>
            <a:r>
              <a:rPr lang="en-US" altLang="ja-JP">
                <a:ea typeface="ＭＳ Ｐゴシック" charset="-128"/>
              </a:rPr>
              <a:t>	GTM_REMTM = INIT_TIME;		/* </a:t>
            </a:r>
            <a:r>
              <a:rPr lang="ja-JP" altLang="en-US">
                <a:ea typeface="ＭＳ Ｐゴシック" charset="-128"/>
              </a:rPr>
              <a:t>タイムアウト時間を初期値に設定 	*</a:t>
            </a: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	SVC_PERROR(get_utm(&amp;gStartTime)); /* </a:t>
            </a:r>
            <a:r>
              <a:rPr lang="ja-JP" altLang="en-US">
                <a:ea typeface="ＭＳ Ｐゴシック" charset="-128"/>
              </a:rPr>
              <a:t>スタート時刻を記憶 *</a:t>
            </a: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	sta_cyc(BASE_TIME_HANDLER);</a:t>
            </a:r>
          </a:p>
          <a:p>
            <a:pPr>
              <a:lnSpc>
                <a:spcPct val="90000"/>
              </a:lnSpc>
              <a:defRPr/>
            </a:pPr>
            <a:r>
              <a:rPr lang="en-US" altLang="ja-JP">
                <a:ea typeface="ＭＳ Ｐゴシック" charset="-128"/>
              </a:rPr>
              <a:t>}</a:t>
            </a:r>
          </a:p>
        </p:txBody>
      </p:sp>
    </p:spTree>
    <p:extLst>
      <p:ext uri="{BB962C8B-B14F-4D97-AF65-F5344CB8AC3E}">
        <p14:creationId xmlns:p14="http://schemas.microsoft.com/office/powerpoint/2010/main" val="41475577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a:bodyPr>
          <a:lstStyle/>
          <a:p>
            <a:r>
              <a:rPr lang="en-US" altLang="ja-JP"/>
              <a:t>cup_timer8:exit</a:t>
            </a:r>
            <a:r>
              <a:rPr lang="ja-JP" altLang="en-US"/>
              <a:t>関数</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636296"/>
            <a:ext cx="10679029" cy="3368841"/>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pPr>
              <a:lnSpc>
                <a:spcPct val="90000"/>
              </a:lnSpc>
              <a:defRPr/>
            </a:pPr>
            <a:r>
              <a:rPr lang="en-US" altLang="ja-JP">
                <a:ea typeface="ＭＳ Ｐゴシック" charset="-128"/>
              </a:rPr>
              <a:t>static void</a:t>
            </a:r>
          </a:p>
          <a:p>
            <a:pPr>
              <a:lnSpc>
                <a:spcPct val="90000"/>
              </a:lnSpc>
              <a:defRPr/>
            </a:pPr>
            <a:r>
              <a:rPr lang="en-US" altLang="ja-JP">
                <a:ea typeface="ＭＳ Ｐゴシック" charset="-128"/>
              </a:rPr>
              <a:t>StOffExit(void){</a:t>
            </a:r>
          </a:p>
          <a:p>
            <a:pPr>
              <a:lnSpc>
                <a:spcPct val="90000"/>
              </a:lnSpc>
              <a:defRPr/>
            </a:pPr>
            <a:r>
              <a:rPr lang="en-US" altLang="ja-JP">
                <a:ea typeface="ＭＳ Ｐゴシック" charset="-128"/>
              </a:rPr>
              <a:t>	DEBUG_SYSLOG(LOG_NOTICE, " Timer Off Exit!");</a:t>
            </a:r>
          </a:p>
          <a:p>
            <a:pPr>
              <a:lnSpc>
                <a:spcPct val="90000"/>
              </a:lnSpc>
              <a:defRPr/>
            </a:pP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static void</a:t>
            </a:r>
          </a:p>
          <a:p>
            <a:pPr>
              <a:lnSpc>
                <a:spcPct val="90000"/>
              </a:lnSpc>
              <a:defRPr/>
            </a:pPr>
            <a:r>
              <a:rPr lang="en-US" altLang="ja-JP">
                <a:ea typeface="ＭＳ Ｐゴシック" charset="-128"/>
              </a:rPr>
              <a:t>StOnExit(void){</a:t>
            </a:r>
          </a:p>
          <a:p>
            <a:pPr>
              <a:lnSpc>
                <a:spcPct val="90000"/>
              </a:lnSpc>
              <a:defRPr/>
            </a:pPr>
            <a:r>
              <a:rPr lang="en-US" altLang="ja-JP">
                <a:ea typeface="ＭＳ Ｐゴシック" charset="-128"/>
              </a:rPr>
              <a:t>	DEBUG_SYSLOG(LOG_NOTICE, " Timer On Exit!");</a:t>
            </a:r>
          </a:p>
          <a:p>
            <a:pPr>
              <a:lnSpc>
                <a:spcPct val="90000"/>
              </a:lnSpc>
              <a:defRPr/>
            </a:pPr>
            <a:r>
              <a:rPr lang="en-US" altLang="ja-JP">
                <a:ea typeface="ＭＳ Ｐゴシック" charset="-128"/>
              </a:rPr>
              <a:t>	GTM_REMTM = 0;		/* </a:t>
            </a:r>
            <a:r>
              <a:rPr lang="ja-JP" altLang="en-US">
                <a:ea typeface="ＭＳ Ｐゴシック" charset="-128"/>
              </a:rPr>
              <a:t>タイムアウト時間をクリア 	*</a:t>
            </a: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	stp_cyc(BASE_TIME_HANDLER);</a:t>
            </a:r>
          </a:p>
          <a:p>
            <a:pPr>
              <a:lnSpc>
                <a:spcPct val="90000"/>
              </a:lnSpc>
              <a:defRPr/>
            </a:pPr>
            <a:r>
              <a:rPr lang="en-US" altLang="ja-JP">
                <a:ea typeface="ＭＳ Ｐゴシック" charset="-128"/>
              </a:rPr>
              <a:t>}</a:t>
            </a:r>
          </a:p>
        </p:txBody>
      </p:sp>
    </p:spTree>
    <p:extLst>
      <p:ext uri="{BB962C8B-B14F-4D97-AF65-F5344CB8AC3E}">
        <p14:creationId xmlns:p14="http://schemas.microsoft.com/office/powerpoint/2010/main" val="2728394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p:txBody>
          <a:bodyPr>
            <a:normAutofit fontScale="90000"/>
          </a:bodyPr>
          <a:lstStyle/>
          <a:p>
            <a:r>
              <a:rPr lang="en-US" altLang="ja-JP"/>
              <a:t>cup_timer8: entry</a:t>
            </a:r>
            <a:r>
              <a:rPr lang="ja-JP" altLang="en-US"/>
              <a:t>関数と</a:t>
            </a:r>
            <a:r>
              <a:rPr lang="en-US" altLang="ja-JP"/>
              <a:t>exit</a:t>
            </a:r>
            <a:r>
              <a:rPr lang="ja-JP" altLang="en-US"/>
              <a:t>関数を関数ポインタのテーブルに登録</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636296"/>
            <a:ext cx="10679029" cy="3741820"/>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pPr>
              <a:lnSpc>
                <a:spcPct val="90000"/>
              </a:lnSpc>
              <a:defRPr/>
            </a:pPr>
            <a:r>
              <a:rPr lang="en-US" altLang="ja-JP">
                <a:ea typeface="ＭＳ Ｐゴシック" charset="-128"/>
              </a:rPr>
              <a:t>/* Entry</a:t>
            </a:r>
            <a:r>
              <a:rPr lang="ja-JP" altLang="en-US">
                <a:ea typeface="ＭＳ Ｐゴシック" charset="-128"/>
              </a:rPr>
              <a:t>アクションの定義 *</a:t>
            </a:r>
            <a:r>
              <a:rPr lang="en-US" altLang="ja-JP">
                <a:ea typeface="ＭＳ Ｐゴシック" charset="-128"/>
              </a:rPr>
              <a:t>/</a:t>
            </a:r>
          </a:p>
          <a:p>
            <a:pPr>
              <a:lnSpc>
                <a:spcPct val="90000"/>
              </a:lnSpc>
              <a:defRPr/>
            </a:pPr>
            <a:r>
              <a:rPr lang="en-US" altLang="ja-JP">
                <a:ea typeface="ＭＳ Ｐゴシック" charset="-128"/>
              </a:rPr>
              <a:t>static const CALLBACK_TM StateEntry[ST_TIMER_NUM]={</a:t>
            </a:r>
          </a:p>
          <a:p>
            <a:pPr>
              <a:lnSpc>
                <a:spcPct val="90000"/>
              </a:lnSpc>
              <a:defRPr/>
            </a:pPr>
            <a:r>
              <a:rPr lang="en-US" altLang="ja-JP">
                <a:ea typeface="ＭＳ Ｐゴシック" charset="-128"/>
              </a:rPr>
              <a:t>	&amp;StOffEntry	, &amp;StOnEntry</a:t>
            </a:r>
          </a:p>
          <a:p>
            <a:pPr>
              <a:lnSpc>
                <a:spcPct val="90000"/>
              </a:lnSpc>
              <a:defRPr/>
            </a:pPr>
            <a:r>
              <a:rPr lang="en-US" altLang="ja-JP">
                <a:ea typeface="ＭＳ Ｐゴシック" charset="-128"/>
              </a:rPr>
              <a:t>};</a:t>
            </a:r>
          </a:p>
          <a:p>
            <a:pPr>
              <a:lnSpc>
                <a:spcPct val="90000"/>
              </a:lnSpc>
              <a:defRPr/>
            </a:pPr>
            <a:endParaRPr lang="en-US" altLang="ja-JP">
              <a:ea typeface="ＭＳ Ｐゴシック" charset="-128"/>
            </a:endParaRPr>
          </a:p>
          <a:p>
            <a:pPr>
              <a:lnSpc>
                <a:spcPct val="90000"/>
              </a:lnSpc>
              <a:defRPr/>
            </a:pPr>
            <a:r>
              <a:rPr lang="en-US" altLang="ja-JP">
                <a:ea typeface="ＭＳ Ｐゴシック" charset="-128"/>
              </a:rPr>
              <a:t>/* Exit</a:t>
            </a:r>
            <a:r>
              <a:rPr lang="ja-JP" altLang="en-US">
                <a:ea typeface="ＭＳ Ｐゴシック" charset="-128"/>
              </a:rPr>
              <a:t>アクションの定義 *</a:t>
            </a:r>
            <a:r>
              <a:rPr lang="en-US" altLang="ja-JP">
                <a:ea typeface="ＭＳ Ｐゴシック" charset="-128"/>
              </a:rPr>
              <a:t>/</a:t>
            </a:r>
          </a:p>
          <a:p>
            <a:pPr>
              <a:lnSpc>
                <a:spcPct val="90000"/>
              </a:lnSpc>
              <a:defRPr/>
            </a:pPr>
            <a:r>
              <a:rPr lang="en-US" altLang="ja-JP">
                <a:ea typeface="ＭＳ Ｐゴシック" charset="-128"/>
              </a:rPr>
              <a:t>static const CALLBACK_TM StateExit[ST_TIMER_NUM]={</a:t>
            </a:r>
          </a:p>
          <a:p>
            <a:pPr>
              <a:lnSpc>
                <a:spcPct val="90000"/>
              </a:lnSpc>
              <a:defRPr/>
            </a:pPr>
            <a:r>
              <a:rPr lang="en-US" altLang="ja-JP">
                <a:ea typeface="ＭＳ Ｐゴシック" charset="-128"/>
              </a:rPr>
              <a:t>	&amp;StOffExit	, &amp;StOnExit</a:t>
            </a:r>
          </a:p>
          <a:p>
            <a:pPr>
              <a:lnSpc>
                <a:spcPct val="90000"/>
              </a:lnSpc>
              <a:defRPr/>
            </a:pPr>
            <a:r>
              <a:rPr lang="en-US" altLang="ja-JP">
                <a:ea typeface="ＭＳ Ｐゴシック" charset="-128"/>
              </a:rPr>
              <a:t>};</a:t>
            </a:r>
          </a:p>
        </p:txBody>
      </p:sp>
    </p:spTree>
    <p:extLst>
      <p:ext uri="{BB962C8B-B14F-4D97-AF65-F5344CB8AC3E}">
        <p14:creationId xmlns:p14="http://schemas.microsoft.com/office/powerpoint/2010/main" val="358157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4649A-76A5-4105-B0F7-AB12C114EA55}"/>
              </a:ext>
            </a:extLst>
          </p:cNvPr>
          <p:cNvSpPr>
            <a:spLocks noGrp="1"/>
          </p:cNvSpPr>
          <p:nvPr>
            <p:ph type="title"/>
          </p:nvPr>
        </p:nvSpPr>
        <p:spPr/>
        <p:txBody>
          <a:bodyPr/>
          <a:lstStyle/>
          <a:p>
            <a:r>
              <a:rPr kumimoji="1" lang="ja-JP" altLang="en-US"/>
              <a:t>改造の概要</a:t>
            </a:r>
          </a:p>
        </p:txBody>
      </p:sp>
      <p:sp>
        <p:nvSpPr>
          <p:cNvPr id="3" name="コンテンツ プレースホルダー 2">
            <a:extLst>
              <a:ext uri="{FF2B5EF4-FFF2-40B4-BE49-F238E27FC236}">
                <a16:creationId xmlns:a16="http://schemas.microsoft.com/office/drawing/2014/main" id="{8119C378-0165-441D-9749-522E61F7A160}"/>
              </a:ext>
            </a:extLst>
          </p:cNvPr>
          <p:cNvSpPr>
            <a:spLocks noGrp="1"/>
          </p:cNvSpPr>
          <p:nvPr>
            <p:ph idx="1"/>
          </p:nvPr>
        </p:nvSpPr>
        <p:spPr/>
        <p:txBody>
          <a:bodyPr>
            <a:normAutofit fontScale="92500" lnSpcReduction="10000"/>
          </a:bodyPr>
          <a:lstStyle/>
          <a:p>
            <a:pPr>
              <a:lnSpc>
                <a:spcPct val="120000"/>
              </a:lnSpc>
            </a:pPr>
            <a:r>
              <a:rPr kumimoji="1" lang="ja-JP" altLang="en-US"/>
              <a:t>「</a:t>
            </a:r>
            <a:r>
              <a:rPr lang="en-US" altLang="ja-JP"/>
              <a:t>12.ITRON</a:t>
            </a:r>
            <a:r>
              <a:rPr lang="ja-JP" altLang="en-US"/>
              <a:t>プログラミング実習編」で作成した</a:t>
            </a:r>
            <a:r>
              <a:rPr kumimoji="1" lang="ja-JP" altLang="en-US"/>
              <a:t>カップラーメンタイマの仕様はそのままに、イベントフラグを削除し</a:t>
            </a:r>
            <a:r>
              <a:rPr lang="ja-JP" altLang="en-US"/>
              <a:t>て</a:t>
            </a:r>
            <a:r>
              <a:rPr kumimoji="1" lang="ja-JP" altLang="en-US"/>
              <a:t>、</a:t>
            </a:r>
            <a:r>
              <a:rPr kumimoji="1" lang="ja-JP" altLang="en-US">
                <a:solidFill>
                  <a:srgbClr val="FF0000"/>
                </a:solidFill>
              </a:rPr>
              <a:t>メモリプール</a:t>
            </a:r>
            <a:r>
              <a:rPr lang="ja-JP" altLang="en-US"/>
              <a:t>と</a:t>
            </a:r>
            <a:r>
              <a:rPr kumimoji="1" lang="ja-JP" altLang="en-US">
                <a:solidFill>
                  <a:srgbClr val="FF0000"/>
                </a:solidFill>
              </a:rPr>
              <a:t>データキュー</a:t>
            </a:r>
            <a:r>
              <a:rPr kumimoji="1" lang="ja-JP" altLang="en-US"/>
              <a:t>で実装します。状態遷移表のコード化は</a:t>
            </a:r>
            <a:r>
              <a:rPr kumimoji="1" lang="ja-JP" altLang="en-US">
                <a:solidFill>
                  <a:srgbClr val="FF0000"/>
                </a:solidFill>
              </a:rPr>
              <a:t>関数ポインタ</a:t>
            </a:r>
            <a:r>
              <a:rPr kumimoji="1" lang="ja-JP" altLang="en-US"/>
              <a:t>の</a:t>
            </a:r>
            <a:r>
              <a:rPr kumimoji="1" lang="ja-JP" altLang="en-US">
                <a:solidFill>
                  <a:srgbClr val="FF0000"/>
                </a:solidFill>
              </a:rPr>
              <a:t>ジャンプテーブル</a:t>
            </a:r>
            <a:r>
              <a:rPr kumimoji="1" lang="ja-JP" altLang="en-US"/>
              <a:t>を用います。</a:t>
            </a:r>
            <a:endParaRPr kumimoji="1" lang="en-US" altLang="ja-JP"/>
          </a:p>
          <a:p>
            <a:pPr>
              <a:lnSpc>
                <a:spcPct val="120000"/>
              </a:lnSpc>
            </a:pPr>
            <a:endParaRPr kumimoji="1" lang="en-US" altLang="ja-JP"/>
          </a:p>
          <a:p>
            <a:pPr marL="0" indent="0">
              <a:lnSpc>
                <a:spcPct val="120000"/>
              </a:lnSpc>
              <a:buNone/>
            </a:pPr>
            <a:r>
              <a:rPr lang="ja-JP" altLang="en-US"/>
              <a:t>注</a:t>
            </a:r>
            <a:r>
              <a:rPr lang="en-US" altLang="ja-JP"/>
              <a:t>)</a:t>
            </a:r>
            <a:r>
              <a:rPr lang="ja-JP" altLang="en-US"/>
              <a:t>イベントフラグもデータキューもカップラーメンタイマの仕様からすると、オーバスペックです。そもそも</a:t>
            </a:r>
            <a:r>
              <a:rPr lang="en-US" altLang="ja-JP"/>
              <a:t>32</a:t>
            </a:r>
            <a:r>
              <a:rPr lang="ja-JP" altLang="en-US"/>
              <a:t>ビットマイコン自体がオーバスペックです。よって、</a:t>
            </a:r>
            <a:r>
              <a:rPr lang="en-US" altLang="ja-JP"/>
              <a:t>RTOS</a:t>
            </a:r>
            <a:r>
              <a:rPr lang="ja-JP" altLang="en-US"/>
              <a:t>のありがたみを実感する事は出来ないかもしれないですが、あくまで目的はメモリプールとデータキューの学習です。</a:t>
            </a:r>
            <a:endParaRPr kumimoji="1" lang="ja-JP" altLang="en-US"/>
          </a:p>
        </p:txBody>
      </p:sp>
    </p:spTree>
    <p:extLst>
      <p:ext uri="{BB962C8B-B14F-4D97-AF65-F5344CB8AC3E}">
        <p14:creationId xmlns:p14="http://schemas.microsoft.com/office/powerpoint/2010/main" val="3632016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ABD51-F8BA-417A-BF7F-2E053F04563B}"/>
              </a:ext>
            </a:extLst>
          </p:cNvPr>
          <p:cNvSpPr>
            <a:spLocks noGrp="1"/>
          </p:cNvSpPr>
          <p:nvPr>
            <p:ph type="title"/>
          </p:nvPr>
        </p:nvSpPr>
        <p:spPr>
          <a:xfrm>
            <a:off x="838200" y="365126"/>
            <a:ext cx="10515600" cy="994118"/>
          </a:xfrm>
        </p:spPr>
        <p:txBody>
          <a:bodyPr>
            <a:normAutofit fontScale="90000"/>
          </a:bodyPr>
          <a:lstStyle/>
          <a:p>
            <a:r>
              <a:rPr lang="en-US" altLang="ja-JP"/>
              <a:t>cup_timer8:</a:t>
            </a:r>
            <a:r>
              <a:rPr lang="ja-JP" altLang="en-US"/>
              <a:t>状態遷移時に</a:t>
            </a:r>
            <a:r>
              <a:rPr lang="en-US" altLang="ja-JP"/>
              <a:t>entry</a:t>
            </a:r>
            <a:r>
              <a:rPr lang="ja-JP" altLang="en-US"/>
              <a:t>関数と</a:t>
            </a:r>
            <a:r>
              <a:rPr lang="en-US" altLang="ja-JP"/>
              <a:t>exit</a:t>
            </a:r>
            <a:r>
              <a:rPr lang="ja-JP" altLang="en-US"/>
              <a:t>関数をコール</a:t>
            </a:r>
            <a:endParaRPr kumimoji="1" lang="ja-JP" altLang="en-US"/>
          </a:p>
        </p:txBody>
      </p:sp>
      <p:sp>
        <p:nvSpPr>
          <p:cNvPr id="6" name="Rectangle 4">
            <a:extLst>
              <a:ext uri="{FF2B5EF4-FFF2-40B4-BE49-F238E27FC236}">
                <a16:creationId xmlns:a16="http://schemas.microsoft.com/office/drawing/2014/main" id="{0D50A95C-7744-4B55-9489-EDC502B71CAE}"/>
              </a:ext>
            </a:extLst>
          </p:cNvPr>
          <p:cNvSpPr>
            <a:spLocks noChangeArrowheads="1"/>
          </p:cNvSpPr>
          <p:nvPr/>
        </p:nvSpPr>
        <p:spPr bwMode="auto">
          <a:xfrm>
            <a:off x="895349" y="1515979"/>
            <a:ext cx="10679029" cy="4976895"/>
          </a:xfrm>
          <a:prstGeom prst="rect">
            <a:avLst/>
          </a:prstGeom>
          <a:gradFill rotWithShape="0">
            <a:gsLst>
              <a:gs pos="0">
                <a:srgbClr val="DDDDDD">
                  <a:gamma/>
                  <a:tint val="0"/>
                  <a:invGamma/>
                </a:srgbClr>
              </a:gs>
              <a:gs pos="100000">
                <a:srgbClr val="DDDDDD"/>
              </a:gs>
            </a:gsLst>
            <a:lin ang="5400000" scaled="1"/>
          </a:gradFill>
          <a:ln w="9525">
            <a:solidFill>
              <a:schemeClr val="tx1"/>
            </a:solidFill>
            <a:miter lim="800000"/>
            <a:headEnd/>
            <a:tailEnd/>
          </a:ln>
          <a:effectLst>
            <a:outerShdw dist="107763" dir="2700000" algn="ctr" rotWithShape="0">
              <a:schemeClr val="bg2"/>
            </a:outerShdw>
          </a:effectLst>
        </p:spPr>
        <p:txBody>
          <a:bodyPr wrap="none" anchor="t"/>
          <a:lstStyle/>
          <a:p>
            <a:pPr defTabSz="363538">
              <a:lnSpc>
                <a:spcPct val="90000"/>
              </a:lnSpc>
              <a:defRPr/>
            </a:pPr>
            <a:r>
              <a:rPr lang="en-US" altLang="ja-JP">
                <a:ea typeface="ＭＳ Ｐゴシック" charset="-128"/>
              </a:rPr>
              <a:t>void</a:t>
            </a:r>
          </a:p>
          <a:p>
            <a:pPr defTabSz="363538">
              <a:lnSpc>
                <a:spcPct val="90000"/>
              </a:lnSpc>
              <a:defRPr/>
            </a:pPr>
            <a:r>
              <a:rPr lang="en-US" altLang="ja-JP">
                <a:ea typeface="ＭＳ Ｐゴシック" charset="-128"/>
              </a:rPr>
              <a:t>timer_task(intptr_t exinf)</a:t>
            </a:r>
          </a:p>
          <a:p>
            <a:pPr defTabSz="363538">
              <a:lnSpc>
                <a:spcPct val="90000"/>
              </a:lnSpc>
              <a:defRPr/>
            </a:pPr>
            <a:r>
              <a:rPr lang="en-US" altLang="ja-JP">
                <a:ea typeface="ＭＳ Ｐゴシック" charset="-128"/>
              </a:rPr>
              <a:t>{</a:t>
            </a:r>
          </a:p>
          <a:p>
            <a:pPr defTabSz="363538">
              <a:lnSpc>
                <a:spcPct val="90000"/>
              </a:lnSpc>
              <a:defRPr/>
            </a:pPr>
            <a:r>
              <a:rPr lang="en-US" altLang="ja-JP">
                <a:ea typeface="ＭＳ Ｐゴシック" charset="-128"/>
              </a:rPr>
              <a:t>	const CALLBACK_TM *pFunc;</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DEBUG_SYSLOG(LOG_NOTICE, " Cup Timer 8 start!");</a:t>
            </a:r>
          </a:p>
          <a:p>
            <a:pPr defTabSz="363538">
              <a:lnSpc>
                <a:spcPct val="90000"/>
              </a:lnSpc>
              <a:defRPr/>
            </a:pPr>
            <a:endParaRPr lang="en-US" altLang="ja-JP">
              <a:ea typeface="ＭＳ Ｐゴシック" charset="-128"/>
            </a:endParaRPr>
          </a:p>
          <a:p>
            <a:pPr defTabSz="363538">
              <a:lnSpc>
                <a:spcPct val="90000"/>
              </a:lnSpc>
              <a:defRPr/>
            </a:pPr>
            <a:r>
              <a:rPr lang="en-US" altLang="ja-JP">
                <a:ea typeface="ＭＳ Ｐゴシック" charset="-128"/>
              </a:rPr>
              <a:t>	for (;;) {</a:t>
            </a:r>
          </a:p>
          <a:p>
            <a:pPr defTabSz="363538">
              <a:lnSpc>
                <a:spcPct val="90000"/>
              </a:lnSpc>
              <a:defRPr/>
            </a:pPr>
            <a:r>
              <a:rPr lang="en-US" altLang="ja-JP">
                <a:ea typeface="ＭＳ Ｐゴシック" charset="-128"/>
              </a:rPr>
              <a:t>        SVC_PERROR(rcv_dtq(TIMER_DTQ, (intptr_t *)&amp;GTM_RCVAD));</a:t>
            </a:r>
          </a:p>
          <a:p>
            <a:pPr defTabSz="363538">
              <a:lnSpc>
                <a:spcPct val="90000"/>
              </a:lnSpc>
              <a:defRPr/>
            </a:pPr>
            <a:r>
              <a:rPr lang="en-US" altLang="ja-JP">
                <a:ea typeface="ＭＳ Ｐゴシック" charset="-128"/>
              </a:rPr>
              <a:t>		pFunc = &amp;TMStateTable[GTM_NOWSTS][GTM_RCVEV];</a:t>
            </a:r>
          </a:p>
          <a:p>
            <a:pPr defTabSz="363538">
              <a:lnSpc>
                <a:spcPct val="90000"/>
              </a:lnSpc>
              <a:defRPr/>
            </a:pPr>
            <a:r>
              <a:rPr lang="en-US" altLang="ja-JP">
                <a:ea typeface="ＭＳ Ｐゴシック" charset="-128"/>
              </a:rPr>
              <a:t>		if(NULL != *pFunc){</a:t>
            </a:r>
          </a:p>
          <a:p>
            <a:pPr defTabSz="363538">
              <a:lnSpc>
                <a:spcPct val="90000"/>
              </a:lnSpc>
              <a:defRPr/>
            </a:pPr>
            <a:r>
              <a:rPr lang="en-US" altLang="ja-JP">
                <a:ea typeface="ＭＳ Ｐゴシック" charset="-128"/>
              </a:rPr>
              <a:t>			(*pFunc)();		/* </a:t>
            </a:r>
            <a:r>
              <a:rPr lang="ja-JP" altLang="en-US">
                <a:ea typeface="ＭＳ Ｐゴシック" charset="-128"/>
              </a:rPr>
              <a:t>現状態とイベントに対応する関数を実行 *</a:t>
            </a:r>
            <a:r>
              <a:rPr lang="en-US" altLang="ja-JP">
                <a:ea typeface="ＭＳ Ｐゴシック" charset="-128"/>
              </a:rPr>
              <a:t>/</a:t>
            </a:r>
          </a:p>
          <a:p>
            <a:pPr defTabSz="363538">
              <a:lnSpc>
                <a:spcPct val="90000"/>
              </a:lnSpc>
              <a:defRPr/>
            </a:pPr>
            <a:r>
              <a:rPr lang="en-US" altLang="ja-JP">
                <a:ea typeface="ＭＳ Ｐゴシック" charset="-128"/>
              </a:rPr>
              <a:t>		} else {</a:t>
            </a:r>
          </a:p>
          <a:p>
            <a:pPr defTabSz="363538">
              <a:lnSpc>
                <a:spcPct val="90000"/>
              </a:lnSpc>
              <a:defRPr/>
            </a:pPr>
            <a:r>
              <a:rPr lang="en-US" altLang="ja-JP">
                <a:ea typeface="ＭＳ Ｐゴシック" charset="-128"/>
              </a:rPr>
              <a:t>			DEBUG_SYSLOG(LOG_NOTICE, " ignore event. event id = %d ",GTM_RCVEV);</a:t>
            </a:r>
          </a:p>
          <a:p>
            <a:pPr defTabSz="363538">
              <a:lnSpc>
                <a:spcPct val="90000"/>
              </a:lnSpc>
              <a:defRPr/>
            </a:pPr>
            <a:r>
              <a:rPr lang="en-US" altLang="ja-JP">
                <a:ea typeface="ＭＳ Ｐゴシック" charset="-128"/>
              </a:rPr>
              <a:t>        }</a:t>
            </a:r>
          </a:p>
          <a:p>
            <a:pPr defTabSz="363538">
              <a:lnSpc>
                <a:spcPct val="90000"/>
              </a:lnSpc>
              <a:defRPr/>
            </a:pPr>
            <a:r>
              <a:rPr lang="en-US" altLang="ja-JP">
                <a:ea typeface="ＭＳ Ｐゴシック" charset="-128"/>
              </a:rPr>
              <a:t>		if(GTM_CTLF &amp; DTM_STSCHG) {		/* </a:t>
            </a:r>
            <a:r>
              <a:rPr lang="ja-JP" altLang="en-US">
                <a:ea typeface="ＭＳ Ｐゴシック" charset="-128"/>
              </a:rPr>
              <a:t>状態遷移要求有り</a:t>
            </a:r>
            <a:r>
              <a:rPr lang="en-US" altLang="ja-JP">
                <a:ea typeface="ＭＳ Ｐゴシック" charset="-128"/>
              </a:rPr>
              <a:t>? */</a:t>
            </a:r>
          </a:p>
          <a:p>
            <a:pPr defTabSz="363538">
              <a:lnSpc>
                <a:spcPct val="90000"/>
              </a:lnSpc>
              <a:defRPr/>
            </a:pPr>
            <a:r>
              <a:rPr lang="en-US" altLang="ja-JP">
                <a:ea typeface="ＭＳ Ｐゴシック" charset="-128"/>
              </a:rPr>
              <a:t>			GTM_CTLF &amp;= ~DTM_STSCHG;	/* </a:t>
            </a:r>
            <a:r>
              <a:rPr lang="ja-JP" altLang="en-US">
                <a:ea typeface="ＭＳ Ｐゴシック" charset="-128"/>
              </a:rPr>
              <a:t>要求クリア		 *</a:t>
            </a:r>
            <a:r>
              <a:rPr lang="en-US" altLang="ja-JP">
                <a:ea typeface="ＭＳ Ｐゴシック" charset="-128"/>
              </a:rPr>
              <a:t>/</a:t>
            </a:r>
          </a:p>
          <a:p>
            <a:pPr defTabSz="363538">
              <a:lnSpc>
                <a:spcPct val="90000"/>
              </a:lnSpc>
              <a:defRPr/>
            </a:pPr>
            <a:r>
              <a:rPr lang="en-US" altLang="ja-JP">
                <a:ea typeface="ＭＳ Ｐゴシック" charset="-128"/>
              </a:rPr>
              <a:t>			</a:t>
            </a:r>
            <a:r>
              <a:rPr lang="en-US" altLang="ja-JP">
                <a:solidFill>
                  <a:srgbClr val="FF0000"/>
                </a:solidFill>
                <a:ea typeface="ＭＳ Ｐゴシック" charset="-128"/>
              </a:rPr>
              <a:t>(StateExit[GTM_NOWSTS])();	/* </a:t>
            </a:r>
            <a:r>
              <a:rPr lang="ja-JP" altLang="en-US">
                <a:solidFill>
                  <a:srgbClr val="FF0000"/>
                </a:solidFill>
                <a:ea typeface="ＭＳ Ｐゴシック" charset="-128"/>
              </a:rPr>
              <a:t>現状態の</a:t>
            </a:r>
            <a:r>
              <a:rPr lang="en-US" altLang="ja-JP">
                <a:solidFill>
                  <a:srgbClr val="FF0000"/>
                </a:solidFill>
                <a:ea typeface="ＭＳ Ｐゴシック" charset="-128"/>
              </a:rPr>
              <a:t>Exit</a:t>
            </a:r>
            <a:r>
              <a:rPr lang="ja-JP" altLang="en-US">
                <a:solidFill>
                  <a:srgbClr val="FF0000"/>
                </a:solidFill>
                <a:ea typeface="ＭＳ Ｐゴシック" charset="-128"/>
              </a:rPr>
              <a:t>処理実行 *</a:t>
            </a:r>
            <a:r>
              <a:rPr lang="en-US" altLang="ja-JP">
                <a:solidFill>
                  <a:srgbClr val="FF0000"/>
                </a:solidFill>
                <a:ea typeface="ＭＳ Ｐゴシック" charset="-128"/>
              </a:rPr>
              <a:t>/</a:t>
            </a:r>
          </a:p>
          <a:p>
            <a:pPr defTabSz="363538">
              <a:lnSpc>
                <a:spcPct val="90000"/>
              </a:lnSpc>
              <a:defRPr/>
            </a:pPr>
            <a:r>
              <a:rPr lang="en-US" altLang="ja-JP">
                <a:solidFill>
                  <a:srgbClr val="FF0000"/>
                </a:solidFill>
                <a:ea typeface="ＭＳ Ｐゴシック" charset="-128"/>
              </a:rPr>
              <a:t>			(StateEntry[GTM_NEXTSTS])();/* </a:t>
            </a:r>
            <a:r>
              <a:rPr lang="ja-JP" altLang="en-US">
                <a:solidFill>
                  <a:srgbClr val="FF0000"/>
                </a:solidFill>
                <a:ea typeface="ＭＳ Ｐゴシック" charset="-128"/>
              </a:rPr>
              <a:t>次状態の</a:t>
            </a:r>
            <a:r>
              <a:rPr lang="en-US" altLang="ja-JP">
                <a:solidFill>
                  <a:srgbClr val="FF0000"/>
                </a:solidFill>
                <a:ea typeface="ＭＳ Ｐゴシック" charset="-128"/>
              </a:rPr>
              <a:t>Entry</a:t>
            </a:r>
            <a:r>
              <a:rPr lang="ja-JP" altLang="en-US">
                <a:solidFill>
                  <a:srgbClr val="FF0000"/>
                </a:solidFill>
                <a:ea typeface="ＭＳ Ｐゴシック" charset="-128"/>
              </a:rPr>
              <a:t>処理実行 *</a:t>
            </a:r>
            <a:r>
              <a:rPr lang="en-US" altLang="ja-JP">
                <a:solidFill>
                  <a:srgbClr val="FF0000"/>
                </a:solidFill>
                <a:ea typeface="ＭＳ Ｐゴシック" charset="-128"/>
              </a:rPr>
              <a:t>/</a:t>
            </a:r>
          </a:p>
          <a:p>
            <a:pPr defTabSz="363538">
              <a:lnSpc>
                <a:spcPct val="90000"/>
              </a:lnSpc>
              <a:defRPr/>
            </a:pPr>
            <a:r>
              <a:rPr lang="en-US" altLang="ja-JP">
                <a:ea typeface="ＭＳ Ｐゴシック" charset="-128"/>
              </a:rPr>
              <a:t>			GTM_NOWSTS = GTM_NEXTSTS;   /* </a:t>
            </a:r>
            <a:r>
              <a:rPr lang="ja-JP" altLang="en-US">
                <a:ea typeface="ＭＳ Ｐゴシック" charset="-128"/>
              </a:rPr>
              <a:t>状態更新 		 *</a:t>
            </a:r>
            <a:r>
              <a:rPr lang="en-US" altLang="ja-JP">
                <a:ea typeface="ＭＳ Ｐゴシック" charset="-128"/>
              </a:rPr>
              <a:t>/</a:t>
            </a:r>
          </a:p>
        </p:txBody>
      </p:sp>
    </p:spTree>
    <p:extLst>
      <p:ext uri="{BB962C8B-B14F-4D97-AF65-F5344CB8AC3E}">
        <p14:creationId xmlns:p14="http://schemas.microsoft.com/office/powerpoint/2010/main" val="58464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C13D3-9003-4D4F-A976-EBECE595815D}"/>
              </a:ext>
            </a:extLst>
          </p:cNvPr>
          <p:cNvSpPr>
            <a:spLocks noGrp="1"/>
          </p:cNvSpPr>
          <p:nvPr>
            <p:ph type="title"/>
          </p:nvPr>
        </p:nvSpPr>
        <p:spPr/>
        <p:txBody>
          <a:bodyPr>
            <a:normAutofit/>
          </a:bodyPr>
          <a:lstStyle/>
          <a:p>
            <a:r>
              <a:rPr kumimoji="1" lang="en-US" altLang="ja-JP"/>
              <a:t>10Step</a:t>
            </a:r>
            <a:r>
              <a:rPr kumimoji="1" lang="ja-JP" altLang="en-US"/>
              <a:t>に分けることで、段階的に学習</a:t>
            </a:r>
          </a:p>
        </p:txBody>
      </p:sp>
      <p:sp>
        <p:nvSpPr>
          <p:cNvPr id="3" name="コンテンツ プレースホルダー 2">
            <a:extLst>
              <a:ext uri="{FF2B5EF4-FFF2-40B4-BE49-F238E27FC236}">
                <a16:creationId xmlns:a16="http://schemas.microsoft.com/office/drawing/2014/main" id="{D1AA278A-5367-42AB-9D7C-3864B5FBC9D4}"/>
              </a:ext>
            </a:extLst>
          </p:cNvPr>
          <p:cNvSpPr>
            <a:spLocks noGrp="1"/>
          </p:cNvSpPr>
          <p:nvPr>
            <p:ph idx="1"/>
          </p:nvPr>
        </p:nvSpPr>
        <p:spPr/>
        <p:txBody>
          <a:bodyPr>
            <a:normAutofit lnSpcReduction="10000"/>
          </a:bodyPr>
          <a:lstStyle/>
          <a:p>
            <a:r>
              <a:rPr lang="en-US" altLang="ja-JP"/>
              <a:t>Step0	</a:t>
            </a:r>
            <a:r>
              <a:rPr lang="ja-JP" altLang="en-US"/>
              <a:t>仕様と状態遷移図を把握する</a:t>
            </a:r>
          </a:p>
          <a:p>
            <a:r>
              <a:rPr lang="en-US" altLang="ja-JP"/>
              <a:t>Step1	</a:t>
            </a:r>
            <a:r>
              <a:rPr lang="ja-JP" altLang="en-US"/>
              <a:t>抜け漏れなく改造するために</a:t>
            </a:r>
          </a:p>
          <a:p>
            <a:r>
              <a:rPr lang="en-US" altLang="ja-JP"/>
              <a:t>Step2	</a:t>
            </a:r>
            <a:r>
              <a:rPr lang="ja-JP" altLang="en-US"/>
              <a:t>外部</a:t>
            </a:r>
            <a:r>
              <a:rPr lang="en-US" altLang="ja-JP"/>
              <a:t>I/F</a:t>
            </a:r>
            <a:r>
              <a:rPr lang="ja-JP" altLang="en-US"/>
              <a:t>の変更</a:t>
            </a:r>
            <a:r>
              <a:rPr lang="en-US" altLang="ja-JP"/>
              <a:t>(</a:t>
            </a:r>
            <a:r>
              <a:rPr lang="ja-JP" altLang="en-US"/>
              <a:t>データキュー</a:t>
            </a:r>
            <a:r>
              <a:rPr lang="en-US" altLang="ja-JP"/>
              <a:t>)</a:t>
            </a:r>
            <a:endParaRPr lang="ja-JP" altLang="en-US"/>
          </a:p>
          <a:p>
            <a:r>
              <a:rPr lang="en-US" altLang="ja-JP"/>
              <a:t>Step3	</a:t>
            </a:r>
            <a:r>
              <a:rPr lang="ja-JP" altLang="en-US"/>
              <a:t>タスク・ハンドラ内部の変更</a:t>
            </a:r>
          </a:p>
          <a:p>
            <a:r>
              <a:rPr lang="en-US" altLang="ja-JP"/>
              <a:t>Step4	</a:t>
            </a:r>
            <a:r>
              <a:rPr lang="ja-JP" altLang="en-US"/>
              <a:t>状態遷移表のコード化</a:t>
            </a:r>
            <a:r>
              <a:rPr lang="en-US" altLang="ja-JP"/>
              <a:t>(switch case</a:t>
            </a:r>
            <a:r>
              <a:rPr lang="ja-JP" altLang="en-US"/>
              <a:t>文</a:t>
            </a:r>
            <a:r>
              <a:rPr lang="en-US" altLang="ja-JP"/>
              <a:t>)</a:t>
            </a:r>
          </a:p>
          <a:p>
            <a:r>
              <a:rPr lang="en-US" altLang="ja-JP"/>
              <a:t>Step5	</a:t>
            </a:r>
            <a:r>
              <a:rPr lang="ja-JP" altLang="en-US"/>
              <a:t>状態遷移表のコード化</a:t>
            </a:r>
            <a:r>
              <a:rPr lang="en-US" altLang="ja-JP"/>
              <a:t>(</a:t>
            </a:r>
            <a:r>
              <a:rPr lang="ja-JP" altLang="en-US"/>
              <a:t>関数ポインタのテーブル</a:t>
            </a:r>
            <a:r>
              <a:rPr lang="en-US" altLang="ja-JP"/>
              <a:t>)</a:t>
            </a:r>
          </a:p>
          <a:p>
            <a:r>
              <a:rPr lang="en-US" altLang="ja-JP"/>
              <a:t>Step6	</a:t>
            </a:r>
            <a:r>
              <a:rPr lang="ja-JP" altLang="en-US"/>
              <a:t>外部</a:t>
            </a:r>
            <a:r>
              <a:rPr lang="en-US" altLang="ja-JP"/>
              <a:t>I/F</a:t>
            </a:r>
            <a:r>
              <a:rPr lang="ja-JP" altLang="en-US"/>
              <a:t>の変更</a:t>
            </a:r>
            <a:r>
              <a:rPr lang="en-US" altLang="ja-JP"/>
              <a:t>(</a:t>
            </a:r>
            <a:r>
              <a:rPr lang="ja-JP" altLang="en-US"/>
              <a:t>データキュー</a:t>
            </a:r>
            <a:r>
              <a:rPr lang="en-US" altLang="ja-JP"/>
              <a:t>+</a:t>
            </a:r>
            <a:r>
              <a:rPr lang="ja-JP" altLang="en-US"/>
              <a:t>メモリプール</a:t>
            </a:r>
            <a:r>
              <a:rPr lang="en-US" altLang="ja-JP"/>
              <a:t>)</a:t>
            </a:r>
            <a:endParaRPr lang="ja-JP" altLang="en-US"/>
          </a:p>
          <a:p>
            <a:r>
              <a:rPr lang="en-US" altLang="ja-JP"/>
              <a:t>Step7	</a:t>
            </a:r>
            <a:r>
              <a:rPr lang="ja-JP" altLang="en-US"/>
              <a:t>状態遷移の局所化とメモリブロックの転送</a:t>
            </a:r>
            <a:endParaRPr lang="en-US" altLang="ja-JP"/>
          </a:p>
          <a:p>
            <a:r>
              <a:rPr lang="en-US" altLang="ja-JP"/>
              <a:t>Step8	</a:t>
            </a:r>
            <a:r>
              <a:rPr lang="ja-JP" altLang="en-US"/>
              <a:t>ファイル分割</a:t>
            </a:r>
            <a:endParaRPr lang="en-US" altLang="ja-JP"/>
          </a:p>
          <a:p>
            <a:r>
              <a:rPr lang="en-US" altLang="ja-JP"/>
              <a:t>Step9	</a:t>
            </a:r>
            <a:r>
              <a:rPr lang="ja-JP" altLang="en-US"/>
              <a:t>状態遷移時の</a:t>
            </a:r>
            <a:r>
              <a:rPr lang="en-US" altLang="ja-JP"/>
              <a:t>entry/exit</a:t>
            </a:r>
            <a:endParaRPr lang="ja-JP" altLang="en-US"/>
          </a:p>
          <a:p>
            <a:endParaRPr kumimoji="1" lang="ja-JP" altLang="en-US"/>
          </a:p>
        </p:txBody>
      </p:sp>
    </p:spTree>
    <p:extLst>
      <p:ext uri="{BB962C8B-B14F-4D97-AF65-F5344CB8AC3E}">
        <p14:creationId xmlns:p14="http://schemas.microsoft.com/office/powerpoint/2010/main" val="14651751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onsolas"/>
        <a:ea typeface="メイリオ"/>
        <a:cs typeface=""/>
      </a:majorFont>
      <a:minorFont>
        <a:latin typeface="Consolas"/>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XCESS_緑">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fontScheme name="NEXCESS_緑">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CC00">
            <a:alpha val="50195"/>
          </a:srgbClr>
        </a:solidFill>
        <a:ln w="28575">
          <a:noFill/>
          <a:miter lim="800000"/>
          <a:headEnd/>
          <a:tailEnd/>
        </a:ln>
      </a:spPr>
      <a:bodyPr anchor="ctr"/>
      <a:lstStyle>
        <a:defPPr algn="ctr">
          <a:lnSpc>
            <a:spcPct val="90000"/>
          </a:lnSpc>
          <a:spcBef>
            <a:spcPct val="20000"/>
          </a:spcBef>
          <a:defRPr>
            <a:latin typeface="メイリオ" pitchFamily="50" charset="-128"/>
            <a:ea typeface="メイリオ"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ゴシック" pitchFamily="49" charset="-128"/>
          </a:defRPr>
        </a:defPPr>
      </a:lstStyle>
    </a:lnDef>
  </a:objectDefaults>
  <a:extraClrSchemeLst>
    <a:extraClrScheme>
      <a:clrScheme name="NEXCESS_緑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CESS_緑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CESS_緑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CESS_緑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CESS_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CESS_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CESS_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8986</Words>
  <Application>Microsoft Office PowerPoint</Application>
  <PresentationFormat>ワイド画面</PresentationFormat>
  <Paragraphs>1020</Paragraphs>
  <Slides>80</Slides>
  <Notes>69</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80</vt:i4>
      </vt:variant>
    </vt:vector>
  </HeadingPairs>
  <TitlesOfParts>
    <vt:vector size="91" baseType="lpstr">
      <vt:lpstr>メイリオ</vt:lpstr>
      <vt:lpstr>Yu Gothic</vt:lpstr>
      <vt:lpstr>Yu Gothic</vt:lpstr>
      <vt:lpstr>Arial</vt:lpstr>
      <vt:lpstr>Arial Black</vt:lpstr>
      <vt:lpstr>Consolas</vt:lpstr>
      <vt:lpstr>Segoe UI Symbol</vt:lpstr>
      <vt:lpstr>Times New Roman</vt:lpstr>
      <vt:lpstr>Office テーマ</vt:lpstr>
      <vt:lpstr>NEXCESS_緑</vt:lpstr>
      <vt:lpstr>Visio</vt:lpstr>
      <vt:lpstr>カップラーメンタイマの改造</vt:lpstr>
      <vt:lpstr>著作権表記</vt:lpstr>
      <vt:lpstr>はじめに</vt:lpstr>
      <vt:lpstr>この教材について</vt:lpstr>
      <vt:lpstr>動作環境:ハードウェア</vt:lpstr>
      <vt:lpstr>動作環境:ソフトウェア</vt:lpstr>
      <vt:lpstr>サンプルプログラム</vt:lpstr>
      <vt:lpstr>改造の概要</vt:lpstr>
      <vt:lpstr>10Stepに分けることで、段階的に学習</vt:lpstr>
      <vt:lpstr>Step0 仕様と状態遷移図を把握する</vt:lpstr>
      <vt:lpstr>カップラーメンタイマの仕様</vt:lpstr>
      <vt:lpstr>カップラーメンタイマの仕様</vt:lpstr>
      <vt:lpstr>タイマータスクの状態遷移図</vt:lpstr>
      <vt:lpstr>LED4点滅タスクの状態遷移図</vt:lpstr>
      <vt:lpstr>Step1 抜け漏れなく改造するために</vt:lpstr>
      <vt:lpstr>タスクとハンドラの相関図</vt:lpstr>
      <vt:lpstr>状態遷移表の作成</vt:lpstr>
      <vt:lpstr>すれ違いで受信したイベントの考慮</vt:lpstr>
      <vt:lpstr>タイマタスクの状態遷移表</vt:lpstr>
      <vt:lpstr>LED4点滅タスクの状態遷移表</vt:lpstr>
      <vt:lpstr>Step2 外部I/Fの変更(データキュー)</vt:lpstr>
      <vt:lpstr>イベント番号の決め方の例 </vt:lpstr>
      <vt:lpstr>Step3 タスク・ハンドラ内部の変更</vt:lpstr>
      <vt:lpstr>変更箇所の洗い出しと変更概要</vt:lpstr>
      <vt:lpstr>状態番号の決め方の例 </vt:lpstr>
      <vt:lpstr>Step4 状態遷移表のコード化 (switch case文)</vt:lpstr>
      <vt:lpstr>演習:データキューの実装と状態遷移表のコード化(switch case文) (cup_timer2)</vt:lpstr>
      <vt:lpstr>cup_timer2:タスクの状態定義の追加</vt:lpstr>
      <vt:lpstr>cup_timer2:イベントの定義の追加</vt:lpstr>
      <vt:lpstr>cup_timer2:イベント送受信の変更</vt:lpstr>
      <vt:lpstr>Step5 状態遷移表のコード化(関数ポインタのテーブル)</vt:lpstr>
      <vt:lpstr>関数ポインタのテーブルの特徴</vt:lpstr>
      <vt:lpstr>関数ポインタとは</vt:lpstr>
      <vt:lpstr>関数ポインタの定義の例</vt:lpstr>
      <vt:lpstr>状態遷移表と関数ポインタのテーブルの対応</vt:lpstr>
      <vt:lpstr>演習:状態遷移表のコード化(関数ポインタのテーブル)(cup_timer3) </vt:lpstr>
      <vt:lpstr>cup_timer3:モジュール分割</vt:lpstr>
      <vt:lpstr>cup_timer3:関数ポインタテーブルの作成</vt:lpstr>
      <vt:lpstr>cup_timer3:関数ポインタの実行</vt:lpstr>
      <vt:lpstr>Step6 外部I/Fの変更(データキュー+メモリプール)</vt:lpstr>
      <vt:lpstr>メモリプールとは</vt:lpstr>
      <vt:lpstr>メモリプールの制約と解決策</vt:lpstr>
      <vt:lpstr>演習:メモリプールの制約と解決策(cup_timer4)</vt:lpstr>
      <vt:lpstr>cup_timer4:LED4点滅周期タスクの追加</vt:lpstr>
      <vt:lpstr>cup_timer4:スイッチスキャンタスクの追加</vt:lpstr>
      <vt:lpstr>cup_timer4:ベースタイム生成タスクの追加</vt:lpstr>
      <vt:lpstr>データキューとメモリプールによるタスク間通信の検討</vt:lpstr>
      <vt:lpstr>ヒント:ETロボコン2020より</vt:lpstr>
      <vt:lpstr>メモリブロックの特徴 </vt:lpstr>
      <vt:lpstr>メモリブロックの解放漏れを防ぐ</vt:lpstr>
      <vt:lpstr>ヒント:ETロボコン2020より</vt:lpstr>
      <vt:lpstr>演習:メモリプールの実装(cup_timer5)</vt:lpstr>
      <vt:lpstr>cup_timer5:メモリプールの静的生成とタスク間通信の構造体定義</vt:lpstr>
      <vt:lpstr>cup_timer5:メモリブロックの獲得とデータキューによる送信</vt:lpstr>
      <vt:lpstr>cup_timer5:データキュー受信時のメモリブロックの読み出しと解放(タイマタスク)</vt:lpstr>
      <vt:lpstr>cup_timer5:データキュー受信時のメモリブロックの読み出しと解放(LED4点滅タスク)</vt:lpstr>
      <vt:lpstr>Step7 状態遷移の局所化とメモリブロックの転送</vt:lpstr>
      <vt:lpstr>メモリブロックの転送</vt:lpstr>
      <vt:lpstr>タスク間通信でのメモリブロックの一般的な使い方</vt:lpstr>
      <vt:lpstr>他タスクのメッセージをトリガに、メッセージを送信する場合</vt:lpstr>
      <vt:lpstr>メモリブロックの転送</vt:lpstr>
      <vt:lpstr>演習:状態遷移の局所化とメッセージ転送機能の実装(cup_timer6)</vt:lpstr>
      <vt:lpstr>cup_timer6:タスク制御変数をまとめてマクロ定義(タイマタスク)</vt:lpstr>
      <vt:lpstr>cup_timer6:タスク制御変数をまとめてマクロ定義(LED4点滅タスク)</vt:lpstr>
      <vt:lpstr>cup_timer6:変数の初期化関数の追加</vt:lpstr>
      <vt:lpstr>cup_timer6:状態遷移の局所化とメッセージ転送機能の実装(タイマタスク)</vt:lpstr>
      <vt:lpstr>cup_timer6:状態遷移の局所化 (LED4点滅タスク)</vt:lpstr>
      <vt:lpstr>Step8 ファイル分割</vt:lpstr>
      <vt:lpstr>演習:ファイル分割の例(cup_timer7)</vt:lpstr>
      <vt:lpstr>参考 Cファイルの追加(STM32) 1/3</vt:lpstr>
      <vt:lpstr>参考 Cファイルの追加(STM32) 2/3</vt:lpstr>
      <vt:lpstr>参考 Cファイルの追加(STM32) 3/3</vt:lpstr>
      <vt:lpstr>参考 ヘッダファイルの追加(STM32)</vt:lpstr>
      <vt:lpstr>Step9 状態遷移時のentry/exit</vt:lpstr>
      <vt:lpstr>演習:タイマタスクのentry/exit</vt:lpstr>
      <vt:lpstr>演習:状態遷移時のentry/exitアクションの実装(cup_timer8)</vt:lpstr>
      <vt:lpstr>cup_timer8:entry関数</vt:lpstr>
      <vt:lpstr>cup_timer8:exit関数</vt:lpstr>
      <vt:lpstr>cup_timer8: entry関数とexit関数を関数ポインタのテーブルに登録</vt:lpstr>
      <vt:lpstr>cup_timer8:状態遷移時にentry関数とexit関数をコール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2021-08-06T10:36:45Z</dcterms:created>
  <dcterms:modified xsi:type="dcterms:W3CDTF">2021-08-06T11:26:29Z</dcterms:modified>
</cp:coreProperties>
</file>